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ns 1" charset="1" panose="00000000000000000000"/>
      <p:regular r:id="rId17"/>
    </p:embeddedFont>
    <p:embeddedFont>
      <p:font typeface="Times New Roman Bold" charset="1" panose="02030802070405020303"/>
      <p:regular r:id="rId18"/>
    </p:embeddedFont>
    <p:embeddedFont>
      <p:font typeface="Alatsi" charset="1" panose="00000500000000000000"/>
      <p:regular r:id="rId19"/>
    </p:embeddedFont>
    <p:embeddedFont>
      <p:font typeface="Times New Roman" charset="1" panose="02030502070405020303"/>
      <p:regular r:id="rId20"/>
    </p:embeddedFont>
    <p:embeddedFont>
      <p:font typeface="Open Sans 2 Bold" charset="1" panose="020B08060305040202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Arimo" charset="1" panose="020B0604020202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linkedin.com/company/nextech-academy-kenya/"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gif"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gif"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F7C706"/>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053575"/>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5744425" y="2357642"/>
            <a:ext cx="10404402" cy="3684019"/>
          </a:xfrm>
          <a:prstGeom prst="rect">
            <a:avLst/>
          </a:prstGeom>
        </p:spPr>
        <p:txBody>
          <a:bodyPr anchor="t" rtlCol="false" tIns="0" lIns="0" bIns="0" rIns="0">
            <a:spAutoFit/>
          </a:bodyPr>
          <a:lstStyle/>
          <a:p>
            <a:pPr algn="ctr">
              <a:lnSpc>
                <a:spcPts val="14162"/>
              </a:lnSpc>
            </a:pPr>
            <a:r>
              <a:rPr lang="en-US" sz="14600">
                <a:solidFill>
                  <a:srgbClr val="053575"/>
                </a:solidFill>
                <a:latin typeface="Open Sans 1"/>
                <a:ea typeface="Open Sans 1"/>
                <a:cs typeface="Open Sans 1"/>
                <a:sym typeface="Open Sans 1"/>
              </a:rPr>
              <a:t>SQL DATA ANALYSIS</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4612592" y="-881652"/>
            <a:ext cx="3820703" cy="3820703"/>
          </a:xfrm>
          <a:custGeom>
            <a:avLst/>
            <a:gdLst/>
            <a:ahLst/>
            <a:cxnLst/>
            <a:rect r="r" b="b" t="t" l="l"/>
            <a:pathLst>
              <a:path h="3820703" w="3820703">
                <a:moveTo>
                  <a:pt x="0" y="0"/>
                </a:moveTo>
                <a:lnTo>
                  <a:pt x="3820703" y="0"/>
                </a:lnTo>
                <a:lnTo>
                  <a:pt x="3820703" y="3820704"/>
                </a:lnTo>
                <a:lnTo>
                  <a:pt x="0" y="3820704"/>
                </a:lnTo>
                <a:lnTo>
                  <a:pt x="0" y="0"/>
                </a:lnTo>
                <a:close/>
              </a:path>
            </a:pathLst>
          </a:custGeom>
          <a:blipFill>
            <a:blip r:embed="rId4"/>
            <a:stretch>
              <a:fillRect l="0" t="0" r="0" b="0"/>
            </a:stretch>
          </a:blipFill>
        </p:spPr>
      </p:sp>
      <p:sp>
        <p:nvSpPr>
          <p:cNvPr name="TextBox 16" id="16"/>
          <p:cNvSpPr txBox="true"/>
          <p:nvPr/>
        </p:nvSpPr>
        <p:spPr>
          <a:xfrm rot="0">
            <a:off x="4633952" y="6412383"/>
            <a:ext cx="12625348" cy="790318"/>
          </a:xfrm>
          <a:prstGeom prst="rect">
            <a:avLst/>
          </a:prstGeom>
        </p:spPr>
        <p:txBody>
          <a:bodyPr anchor="t" rtlCol="false" tIns="0" lIns="0" bIns="0" rIns="0">
            <a:spAutoFit/>
          </a:bodyPr>
          <a:lstStyle/>
          <a:p>
            <a:pPr algn="ctr">
              <a:lnSpc>
                <a:spcPts val="5789"/>
              </a:lnSpc>
            </a:pPr>
            <a:r>
              <a:rPr lang="en-US" sz="4135">
                <a:solidFill>
                  <a:srgbClr val="000000"/>
                </a:solidFill>
                <a:latin typeface="Times New Roman Bold"/>
                <a:ea typeface="Times New Roman Bold"/>
                <a:cs typeface="Times New Roman Bold"/>
                <a:sym typeface="Times New Roman Bold"/>
              </a:rPr>
              <a:t>Safaricom Stock Prices Analysis Case Study</a:t>
            </a:r>
          </a:p>
        </p:txBody>
      </p:sp>
      <p:sp>
        <p:nvSpPr>
          <p:cNvPr name="TextBox 17" id="17"/>
          <p:cNvSpPr txBox="true"/>
          <p:nvPr/>
        </p:nvSpPr>
        <p:spPr>
          <a:xfrm rot="0">
            <a:off x="6886190" y="9753701"/>
            <a:ext cx="6882108" cy="533299"/>
          </a:xfrm>
          <a:prstGeom prst="rect">
            <a:avLst/>
          </a:prstGeom>
        </p:spPr>
        <p:txBody>
          <a:bodyPr anchor="t" rtlCol="false" tIns="0" lIns="0" bIns="0" rIns="0">
            <a:spAutoFit/>
          </a:bodyPr>
          <a:lstStyle/>
          <a:p>
            <a:pPr algn="ctr">
              <a:lnSpc>
                <a:spcPts val="4376"/>
              </a:lnSpc>
            </a:pPr>
            <a:r>
              <a:rPr lang="en-US" sz="3126">
                <a:solidFill>
                  <a:srgbClr val="000000"/>
                </a:solidFill>
                <a:latin typeface="Alatsi"/>
                <a:ea typeface="Alatsi"/>
                <a:cs typeface="Alatsi"/>
                <a:sym typeface="Alatsi"/>
              </a:rPr>
              <a:t>Ziana Otoyi </a:t>
            </a:r>
            <a:r>
              <a:rPr lang="en-US" sz="3126">
                <a:solidFill>
                  <a:srgbClr val="000000"/>
                </a:solidFill>
                <a:latin typeface="Alatsi"/>
                <a:ea typeface="Alatsi"/>
                <a:cs typeface="Alatsi"/>
                <a:sym typeface="Alatsi"/>
              </a:rPr>
              <a:t>|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F7C706"/>
                </a:solidFill>
                <a:latin typeface="Alatsi"/>
                <a:ea typeface="Alatsi"/>
                <a:cs typeface="Alatsi"/>
                <a:sym typeface="Alatsi"/>
              </a:rPr>
              <a:t>NexTech Academy 2024</a:t>
            </a:r>
          </a:p>
        </p:txBody>
      </p:sp>
      <p:sp>
        <p:nvSpPr>
          <p:cNvPr name="AutoShape 3" id="3"/>
          <p:cNvSpPr/>
          <p:nvPr/>
        </p:nvSpPr>
        <p:spPr>
          <a:xfrm flipH="true" flipV="true">
            <a:off x="1090490" y="-104525"/>
            <a:ext cx="5403" cy="2997456"/>
          </a:xfrm>
          <a:prstGeom prst="line">
            <a:avLst/>
          </a:prstGeom>
          <a:ln cap="flat" w="114300">
            <a:solidFill>
              <a:srgbClr val="053575"/>
            </a:solidFill>
            <a:prstDash val="solid"/>
            <a:headEnd type="none" len="sm" w="sm"/>
            <a:tailEnd type="none" len="sm" w="sm"/>
          </a:ln>
        </p:spPr>
      </p:sp>
      <p:sp>
        <p:nvSpPr>
          <p:cNvPr name="AutoShape 4" id="4"/>
          <p:cNvSpPr/>
          <p:nvPr/>
        </p:nvSpPr>
        <p:spPr>
          <a:xfrm flipH="true" flipV="true">
            <a:off x="1085850" y="7289441"/>
            <a:ext cx="5403" cy="2997456"/>
          </a:xfrm>
          <a:prstGeom prst="line">
            <a:avLst/>
          </a:prstGeom>
          <a:ln cap="flat" w="114300">
            <a:solidFill>
              <a:srgbClr val="063477"/>
            </a:solidFill>
            <a:prstDash val="solid"/>
            <a:headEnd type="none" len="sm" w="sm"/>
            <a:tailEnd type="none" len="sm" w="sm"/>
          </a:ln>
        </p:spPr>
      </p:sp>
      <p:grpSp>
        <p:nvGrpSpPr>
          <p:cNvPr name="Group 5" id="5"/>
          <p:cNvGrpSpPr/>
          <p:nvPr/>
        </p:nvGrpSpPr>
        <p:grpSpPr>
          <a:xfrm rot="0">
            <a:off x="16477994" y="29221"/>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BCB0E"/>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2 Bold"/>
                  <a:ea typeface="Open Sans 2 Bold"/>
                  <a:cs typeface="Open Sans 2 Bold"/>
                  <a:sym typeface="Open Sans 2 Bold"/>
                </a:rPr>
                <a:t>9</a:t>
              </a:r>
            </a:p>
          </p:txBody>
        </p:sp>
      </p:grpSp>
      <p:pic>
        <p:nvPicPr>
          <p:cNvPr name="Picture 10" id="10"/>
          <p:cNvPicPr>
            <a:picLocks noChangeAspect="true"/>
          </p:cNvPicPr>
          <p:nvPr/>
        </p:nvPicPr>
        <p:blipFill>
          <a:blip r:embed="rId2"/>
          <a:srcRect l="0" t="0" r="0" b="0"/>
          <a:stretch>
            <a:fillRect/>
          </a:stretch>
        </p:blipFill>
        <p:spPr>
          <a:xfrm flipH="false" flipV="false" rot="0">
            <a:off x="16327685" y="9474090"/>
            <a:ext cx="1585019" cy="570607"/>
          </a:xfrm>
          <a:prstGeom prst="rect">
            <a:avLst/>
          </a:prstGeom>
        </p:spPr>
      </p:pic>
      <p:sp>
        <p:nvSpPr>
          <p:cNvPr name="TextBox 11" id="11"/>
          <p:cNvSpPr txBox="true"/>
          <p:nvPr/>
        </p:nvSpPr>
        <p:spPr>
          <a:xfrm rot="0">
            <a:off x="8108388" y="-22218"/>
            <a:ext cx="7945520" cy="1050918"/>
          </a:xfrm>
          <a:prstGeom prst="rect">
            <a:avLst/>
          </a:prstGeom>
        </p:spPr>
        <p:txBody>
          <a:bodyPr anchor="t" rtlCol="false" tIns="0" lIns="0" bIns="0" rIns="0">
            <a:spAutoFit/>
          </a:bodyPr>
          <a:lstStyle/>
          <a:p>
            <a:pPr algn="ctr">
              <a:lnSpc>
                <a:spcPts val="7700"/>
              </a:lnSpc>
            </a:pPr>
            <a:r>
              <a:rPr lang="en-US" sz="5500">
                <a:solidFill>
                  <a:srgbClr val="063477"/>
                </a:solidFill>
                <a:latin typeface="Times New Roman Bold"/>
                <a:ea typeface="Times New Roman Bold"/>
                <a:cs typeface="Times New Roman Bold"/>
                <a:sym typeface="Times New Roman Bold"/>
              </a:rPr>
              <a:t>THE ANALYSIS</a:t>
            </a:r>
          </a:p>
        </p:txBody>
      </p:sp>
      <p:sp>
        <p:nvSpPr>
          <p:cNvPr name="TextBox 12" id="12"/>
          <p:cNvSpPr txBox="true"/>
          <p:nvPr/>
        </p:nvSpPr>
        <p:spPr>
          <a:xfrm rot="0">
            <a:off x="1848950" y="1715244"/>
            <a:ext cx="7510754" cy="3154045"/>
          </a:xfrm>
          <a:prstGeom prst="rect">
            <a:avLst/>
          </a:prstGeom>
        </p:spPr>
        <p:txBody>
          <a:bodyPr anchor="t" rtlCol="false" tIns="0" lIns="0" bIns="0" rIns="0">
            <a:spAutoFit/>
          </a:bodyPr>
          <a:lstStyle/>
          <a:p>
            <a:pPr algn="l">
              <a:lnSpc>
                <a:spcPts val="3079"/>
              </a:lnSpc>
              <a:spcBef>
                <a:spcPct val="0"/>
              </a:spcBef>
            </a:pPr>
          </a:p>
          <a:p>
            <a:pPr algn="l">
              <a:lnSpc>
                <a:spcPts val="3079"/>
              </a:lnSpc>
              <a:spcBef>
                <a:spcPct val="0"/>
              </a:spcBef>
            </a:pPr>
            <a:r>
              <a:rPr lang="en-US" sz="2199">
                <a:solidFill>
                  <a:srgbClr val="000000"/>
                </a:solidFill>
                <a:latin typeface="Times New Roman Bold"/>
                <a:ea typeface="Times New Roman Bold"/>
                <a:cs typeface="Times New Roman Bold"/>
                <a:sym typeface="Times New Roman Bold"/>
              </a:rPr>
              <a:t>Earliest and Latest Date </a:t>
            </a:r>
            <a:r>
              <a:rPr lang="en-US" sz="2199">
                <a:solidFill>
                  <a:srgbClr val="000000"/>
                </a:solidFill>
                <a:latin typeface="Times New Roman"/>
                <a:ea typeface="Times New Roman"/>
                <a:cs typeface="Times New Roman"/>
                <a:sym typeface="Times New Roman"/>
              </a:rPr>
              <a:t>-  to understand the time-span</a:t>
            </a:r>
          </a:p>
          <a:p>
            <a:pPr algn="l">
              <a:lnSpc>
                <a:spcPts val="3079"/>
              </a:lnSpc>
              <a:spcBef>
                <a:spcPct val="0"/>
              </a:spcBef>
            </a:pPr>
            <a:r>
              <a:rPr lang="en-US" sz="2199">
                <a:solidFill>
                  <a:srgbClr val="000000"/>
                </a:solidFill>
                <a:latin typeface="Times New Roman"/>
                <a:ea typeface="Times New Roman"/>
                <a:cs typeface="Times New Roman"/>
                <a:sym typeface="Times New Roman"/>
              </a:rPr>
              <a:t>Count of Records-  to know how many days of data we have.</a:t>
            </a:r>
          </a:p>
          <a:p>
            <a:pPr algn="l">
              <a:lnSpc>
                <a:spcPts val="3079"/>
              </a:lnSpc>
              <a:spcBef>
                <a:spcPct val="0"/>
              </a:spcBef>
            </a:pPr>
          </a:p>
          <a:p>
            <a:pPr algn="l">
              <a:lnSpc>
                <a:spcPts val="3079"/>
              </a:lnSpc>
              <a:spcBef>
                <a:spcPct val="0"/>
              </a:spcBef>
            </a:pPr>
            <a:r>
              <a:rPr lang="en-US" sz="2199">
                <a:solidFill>
                  <a:srgbClr val="000000"/>
                </a:solidFill>
                <a:latin typeface="Times New Roman Bold"/>
                <a:ea typeface="Times New Roman Bold"/>
                <a:cs typeface="Times New Roman Bold"/>
                <a:sym typeface="Times New Roman Bold"/>
              </a:rPr>
              <a:t>Average Prices</a:t>
            </a:r>
            <a:r>
              <a:rPr lang="en-US" sz="2199">
                <a:solidFill>
                  <a:srgbClr val="000000"/>
                </a:solidFill>
                <a:latin typeface="Times New Roman"/>
                <a:ea typeface="Times New Roman"/>
                <a:cs typeface="Times New Roman"/>
                <a:sym typeface="Times New Roman"/>
              </a:rPr>
              <a:t> -  to  help us understand the general price levels over time.</a:t>
            </a:r>
          </a:p>
          <a:p>
            <a:pPr algn="l">
              <a:lnSpc>
                <a:spcPts val="3079"/>
              </a:lnSpc>
              <a:spcBef>
                <a:spcPct val="0"/>
              </a:spcBef>
            </a:pPr>
            <a:r>
              <a:rPr lang="en-US" sz="2199">
                <a:solidFill>
                  <a:srgbClr val="000000"/>
                </a:solidFill>
                <a:latin typeface="Times New Roman"/>
                <a:ea typeface="Times New Roman"/>
                <a:cs typeface="Times New Roman"/>
                <a:sym typeface="Times New Roman"/>
              </a:rPr>
              <a:t>Using: MIN() , MAX()  &amp; AVG()</a:t>
            </a:r>
          </a:p>
          <a:p>
            <a:pPr algn="l">
              <a:lnSpc>
                <a:spcPts val="3079"/>
              </a:lnSpc>
              <a:spcBef>
                <a:spcPct val="0"/>
              </a:spcBef>
            </a:pPr>
          </a:p>
        </p:txBody>
      </p:sp>
      <p:sp>
        <p:nvSpPr>
          <p:cNvPr name="TextBox 13" id="13"/>
          <p:cNvSpPr txBox="true"/>
          <p:nvPr/>
        </p:nvSpPr>
        <p:spPr>
          <a:xfrm rot="0">
            <a:off x="1512896" y="1320493"/>
            <a:ext cx="3675162" cy="630556"/>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Times New Roman Bold"/>
                <a:ea typeface="Times New Roman Bold"/>
                <a:cs typeface="Times New Roman Bold"/>
                <a:sym typeface="Times New Roman Bold"/>
              </a:rPr>
              <a:t>Descriptive Statistics</a:t>
            </a:r>
          </a:p>
        </p:txBody>
      </p:sp>
      <p:grpSp>
        <p:nvGrpSpPr>
          <p:cNvPr name="Group 14" id="14"/>
          <p:cNvGrpSpPr/>
          <p:nvPr/>
        </p:nvGrpSpPr>
        <p:grpSpPr>
          <a:xfrm rot="0">
            <a:off x="1512896" y="6927166"/>
            <a:ext cx="5830215" cy="2279651"/>
            <a:chOff x="0" y="0"/>
            <a:chExt cx="7773620" cy="3039535"/>
          </a:xfrm>
        </p:grpSpPr>
        <p:sp>
          <p:nvSpPr>
            <p:cNvPr name="TextBox 15" id="15"/>
            <p:cNvSpPr txBox="true"/>
            <p:nvPr/>
          </p:nvSpPr>
          <p:spPr>
            <a:xfrm rot="0">
              <a:off x="234524" y="945516"/>
              <a:ext cx="7539096" cy="2094018"/>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Times New Roman Bold"/>
                  <a:ea typeface="Times New Roman Bold"/>
                  <a:cs typeface="Times New Roman Bold"/>
                  <a:sym typeface="Times New Roman Bold"/>
                </a:rPr>
                <a:t>Standard Deviation</a:t>
              </a:r>
              <a:r>
                <a:rPr lang="en-US" sz="2199">
                  <a:solidFill>
                    <a:srgbClr val="000000"/>
                  </a:solidFill>
                  <a:latin typeface="Times New Roman"/>
                  <a:ea typeface="Times New Roman"/>
                  <a:cs typeface="Times New Roman"/>
                  <a:sym typeface="Times New Roman"/>
                </a:rPr>
                <a:t> -to measure  how spread out the prices are from the average. A higher standard deviation means more volatility, which indicates higher risk.</a:t>
              </a:r>
            </a:p>
          </p:txBody>
        </p:sp>
        <p:sp>
          <p:nvSpPr>
            <p:cNvPr name="TextBox 16" id="16"/>
            <p:cNvSpPr txBox="true"/>
            <p:nvPr/>
          </p:nvSpPr>
          <p:spPr>
            <a:xfrm rot="0">
              <a:off x="0" y="-133350"/>
              <a:ext cx="4004072" cy="796291"/>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Times New Roman Bold"/>
                  <a:ea typeface="Times New Roman Bold"/>
                  <a:cs typeface="Times New Roman Bold"/>
                  <a:sym typeface="Times New Roman Bold"/>
                </a:rPr>
                <a:t>Volatility &amp; Risk</a:t>
              </a:r>
            </a:p>
          </p:txBody>
        </p:sp>
      </p:grpSp>
      <p:sp>
        <p:nvSpPr>
          <p:cNvPr name="TextBox 17" id="17"/>
          <p:cNvSpPr txBox="true"/>
          <p:nvPr/>
        </p:nvSpPr>
        <p:spPr>
          <a:xfrm rot="0">
            <a:off x="10182547" y="1910507"/>
            <a:ext cx="7730156" cy="2763520"/>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Times New Roman Bold"/>
                <a:ea typeface="Times New Roman Bold"/>
                <a:cs typeface="Times New Roman Bold"/>
                <a:sym typeface="Times New Roman Bold"/>
              </a:rPr>
              <a:t>Average Closing Price per Month</a:t>
            </a:r>
            <a:r>
              <a:rPr lang="en-US" sz="2199">
                <a:solidFill>
                  <a:srgbClr val="000000"/>
                </a:solidFill>
                <a:latin typeface="Times New Roman"/>
                <a:ea typeface="Times New Roman"/>
                <a:cs typeface="Times New Roman"/>
                <a:sym typeface="Times New Roman"/>
              </a:rPr>
              <a:t>-  to  identify any seasonal patterns or trends in the stock prices.</a:t>
            </a:r>
          </a:p>
          <a:p>
            <a:pPr algn="just">
              <a:lnSpc>
                <a:spcPts val="3079"/>
              </a:lnSpc>
              <a:spcBef>
                <a:spcPct val="0"/>
              </a:spcBef>
            </a:pPr>
            <a:r>
              <a:rPr lang="en-US" sz="2199">
                <a:solidFill>
                  <a:srgbClr val="000000"/>
                </a:solidFill>
                <a:latin typeface="Times New Roman Bold"/>
                <a:ea typeface="Times New Roman Bold"/>
                <a:cs typeface="Times New Roman Bold"/>
                <a:sym typeface="Times New Roman Bold"/>
              </a:rPr>
              <a:t>Total Volume per Year</a:t>
            </a:r>
            <a:r>
              <a:rPr lang="en-US" sz="2199">
                <a:solidFill>
                  <a:srgbClr val="000000"/>
                </a:solidFill>
                <a:latin typeface="Times New Roman"/>
                <a:ea typeface="Times New Roman"/>
                <a:cs typeface="Times New Roman"/>
                <a:sym typeface="Times New Roman"/>
              </a:rPr>
              <a:t>- </a:t>
            </a:r>
          </a:p>
          <a:p>
            <a:pPr algn="just">
              <a:lnSpc>
                <a:spcPts val="3079"/>
              </a:lnSpc>
              <a:spcBef>
                <a:spcPct val="0"/>
              </a:spcBef>
            </a:pPr>
            <a:r>
              <a:rPr lang="en-US" sz="2199">
                <a:solidFill>
                  <a:srgbClr val="000000"/>
                </a:solidFill>
                <a:latin typeface="Times New Roman"/>
                <a:ea typeface="Times New Roman"/>
                <a:cs typeface="Times New Roman"/>
                <a:sym typeface="Times New Roman"/>
              </a:rPr>
              <a:t> sum the total volume of stocks traded each year to see how trading activity changes over time.</a:t>
            </a:r>
          </a:p>
          <a:p>
            <a:pPr algn="just">
              <a:lnSpc>
                <a:spcPts val="3079"/>
              </a:lnSpc>
              <a:spcBef>
                <a:spcPct val="0"/>
              </a:spcBef>
            </a:pPr>
            <a:r>
              <a:rPr lang="en-US" sz="2199">
                <a:solidFill>
                  <a:srgbClr val="000000"/>
                </a:solidFill>
                <a:latin typeface="Times New Roman"/>
                <a:ea typeface="Times New Roman"/>
                <a:cs typeface="Times New Roman"/>
                <a:sym typeface="Times New Roman"/>
              </a:rPr>
              <a:t>Using: SUM()</a:t>
            </a:r>
          </a:p>
          <a:p>
            <a:pPr algn="just">
              <a:lnSpc>
                <a:spcPts val="3079"/>
              </a:lnSpc>
              <a:spcBef>
                <a:spcPct val="0"/>
              </a:spcBef>
            </a:pPr>
          </a:p>
        </p:txBody>
      </p:sp>
      <p:grpSp>
        <p:nvGrpSpPr>
          <p:cNvPr name="Group 18" id="18"/>
          <p:cNvGrpSpPr/>
          <p:nvPr/>
        </p:nvGrpSpPr>
        <p:grpSpPr>
          <a:xfrm rot="0">
            <a:off x="1512896" y="4869290"/>
            <a:ext cx="6595493" cy="1612901"/>
            <a:chOff x="0" y="0"/>
            <a:chExt cx="8793990" cy="2150535"/>
          </a:xfrm>
        </p:grpSpPr>
        <p:sp>
          <p:nvSpPr>
            <p:cNvPr name="TextBox 19" id="19"/>
            <p:cNvSpPr txBox="true"/>
            <p:nvPr/>
          </p:nvSpPr>
          <p:spPr>
            <a:xfrm rot="0">
              <a:off x="377197" y="577216"/>
              <a:ext cx="8416793" cy="1573318"/>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Times New Roman Bold"/>
                  <a:ea typeface="Times New Roman Bold"/>
                  <a:cs typeface="Times New Roman Bold"/>
                  <a:sym typeface="Times New Roman Bold"/>
                </a:rPr>
                <a:t>Minimum and Maximum Values</a:t>
              </a:r>
              <a:r>
                <a:rPr lang="en-US" sz="2199">
                  <a:solidFill>
                    <a:srgbClr val="000000"/>
                  </a:solidFill>
                  <a:latin typeface="Times New Roman"/>
                  <a:ea typeface="Times New Roman"/>
                  <a:cs typeface="Times New Roman"/>
                  <a:sym typeface="Times New Roman"/>
                </a:rPr>
                <a:t>-  helps us see the range of prices and identify any extreme values.</a:t>
              </a:r>
            </a:p>
            <a:p>
              <a:pPr algn="l">
                <a:lnSpc>
                  <a:spcPts val="3079"/>
                </a:lnSpc>
                <a:spcBef>
                  <a:spcPct val="0"/>
                </a:spcBef>
              </a:pPr>
              <a:r>
                <a:rPr lang="en-US" sz="2199">
                  <a:solidFill>
                    <a:srgbClr val="000000"/>
                  </a:solidFill>
                  <a:latin typeface="Times New Roman"/>
                  <a:ea typeface="Times New Roman"/>
                  <a:cs typeface="Times New Roman"/>
                  <a:sym typeface="Times New Roman"/>
                </a:rPr>
                <a:t>Using: MIN() &amp; MAX()</a:t>
              </a:r>
            </a:p>
          </p:txBody>
        </p:sp>
        <p:sp>
          <p:nvSpPr>
            <p:cNvPr name="TextBox 20" id="20"/>
            <p:cNvSpPr txBox="true"/>
            <p:nvPr/>
          </p:nvSpPr>
          <p:spPr>
            <a:xfrm rot="0">
              <a:off x="0" y="-133350"/>
              <a:ext cx="5104209" cy="796291"/>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Times New Roman Bold"/>
                  <a:ea typeface="Times New Roman Bold"/>
                  <a:cs typeface="Times New Roman Bold"/>
                  <a:sym typeface="Times New Roman Bold"/>
                </a:rPr>
                <a:t>Performance Analysis</a:t>
              </a:r>
            </a:p>
          </p:txBody>
        </p:sp>
      </p:grpSp>
      <p:sp>
        <p:nvSpPr>
          <p:cNvPr name="TextBox 21" id="21"/>
          <p:cNvSpPr txBox="true"/>
          <p:nvPr/>
        </p:nvSpPr>
        <p:spPr>
          <a:xfrm rot="0">
            <a:off x="9708454" y="1320493"/>
            <a:ext cx="2649438" cy="630556"/>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Times New Roman Bold"/>
                <a:ea typeface="Times New Roman Bold"/>
                <a:cs typeface="Times New Roman Bold"/>
                <a:sym typeface="Times New Roman Bold"/>
              </a:rPr>
              <a:t>Market Trends</a:t>
            </a:r>
          </a:p>
        </p:txBody>
      </p:sp>
      <p:sp>
        <p:nvSpPr>
          <p:cNvPr name="TextBox 22" id="22"/>
          <p:cNvSpPr txBox="true"/>
          <p:nvPr/>
        </p:nvSpPr>
        <p:spPr>
          <a:xfrm rot="0">
            <a:off x="9912653" y="5010150"/>
            <a:ext cx="3666381" cy="1211581"/>
          </a:xfrm>
          <a:prstGeom prst="rect">
            <a:avLst/>
          </a:prstGeom>
        </p:spPr>
        <p:txBody>
          <a:bodyPr anchor="t" rtlCol="false" tIns="0" lIns="0" bIns="0" rIns="0">
            <a:spAutoFit/>
          </a:bodyPr>
          <a:lstStyle/>
          <a:p>
            <a:pPr algn="ctr">
              <a:lnSpc>
                <a:spcPts val="4619"/>
              </a:lnSpc>
            </a:pPr>
            <a:r>
              <a:rPr lang="en-US" sz="3299">
                <a:solidFill>
                  <a:srgbClr val="FFFFFF"/>
                </a:solidFill>
                <a:latin typeface="Times New Roman Bold"/>
                <a:ea typeface="Times New Roman Bold"/>
                <a:cs typeface="Times New Roman Bold"/>
                <a:sym typeface="Times New Roman Bold"/>
              </a:rPr>
              <a:t>Identifying Extremes</a:t>
            </a:r>
          </a:p>
          <a:p>
            <a:pPr algn="ctr">
              <a:lnSpc>
                <a:spcPts val="4619"/>
              </a:lnSpc>
              <a:spcBef>
                <a:spcPct val="0"/>
              </a:spcBef>
            </a:pPr>
          </a:p>
        </p:txBody>
      </p:sp>
      <p:sp>
        <p:nvSpPr>
          <p:cNvPr name="TextBox 23" id="23"/>
          <p:cNvSpPr txBox="true"/>
          <p:nvPr/>
        </p:nvSpPr>
        <p:spPr>
          <a:xfrm rot="0">
            <a:off x="10182547" y="5669556"/>
            <a:ext cx="7934719" cy="315404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Times New Roman Bold"/>
                <a:ea typeface="Times New Roman Bold"/>
                <a:cs typeface="Times New Roman Bold"/>
                <a:sym typeface="Times New Roman Bold"/>
              </a:rPr>
              <a:t>Highest and Lowest Prices</a:t>
            </a:r>
            <a:r>
              <a:rPr lang="en-US" sz="2199">
                <a:solidFill>
                  <a:srgbClr val="000000"/>
                </a:solidFill>
                <a:latin typeface="Times New Roman"/>
                <a:ea typeface="Times New Roman"/>
                <a:cs typeface="Times New Roman"/>
                <a:sym typeface="Times New Roman"/>
              </a:rPr>
              <a:t>- identify the dates with the highest and lowest stock prices. These extreme values can help us understand significant market events.</a:t>
            </a:r>
          </a:p>
          <a:p>
            <a:pPr algn="just">
              <a:lnSpc>
                <a:spcPts val="3079"/>
              </a:lnSpc>
              <a:spcBef>
                <a:spcPct val="0"/>
              </a:spcBef>
            </a:pPr>
            <a:r>
              <a:rPr lang="en-US" sz="2199">
                <a:solidFill>
                  <a:srgbClr val="000000"/>
                </a:solidFill>
                <a:latin typeface="Times New Roman Bold"/>
                <a:ea typeface="Times New Roman Bold"/>
                <a:cs typeface="Times New Roman Bold"/>
                <a:sym typeface="Times New Roman Bold"/>
              </a:rPr>
              <a:t>Above Average Volume Days</a:t>
            </a:r>
            <a:r>
              <a:rPr lang="en-US" sz="2199">
                <a:solidFill>
                  <a:srgbClr val="000000"/>
                </a:solidFill>
                <a:latin typeface="Times New Roman"/>
                <a:ea typeface="Times New Roman"/>
                <a:cs typeface="Times New Roman"/>
                <a:sym typeface="Times New Roman"/>
              </a:rPr>
              <a:t>-  find the dates where trading volume was higher than the average. This can indicate days with increased market activity or significant events.</a:t>
            </a:r>
          </a:p>
          <a:p>
            <a:pPr algn="just">
              <a:lnSpc>
                <a:spcPts val="3079"/>
              </a:lnSpc>
              <a:spcBef>
                <a:spcPct val="0"/>
              </a:spcBef>
            </a:pPr>
          </a:p>
          <a:p>
            <a:pPr algn="just">
              <a:lnSpc>
                <a:spcPts val="307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19238" y="2788885"/>
            <a:ext cx="14193235" cy="1805527"/>
          </a:xfrm>
          <a:prstGeom prst="rect">
            <a:avLst/>
          </a:prstGeom>
        </p:spPr>
        <p:txBody>
          <a:bodyPr anchor="t" rtlCol="false" tIns="0" lIns="0" bIns="0" rIns="0">
            <a:spAutoFit/>
          </a:bodyPr>
          <a:lstStyle/>
          <a:p>
            <a:pPr algn="ctr">
              <a:lnSpc>
                <a:spcPts val="14745"/>
              </a:lnSpc>
            </a:pPr>
            <a:r>
              <a:rPr lang="en-US" sz="10532">
                <a:solidFill>
                  <a:srgbClr val="053575"/>
                </a:solidFill>
                <a:latin typeface="Canva Sans Bold"/>
                <a:ea typeface="Canva Sans Bold"/>
                <a:cs typeface="Canva Sans Bold"/>
                <a:sym typeface="Canva Sans Bold"/>
              </a:rPr>
              <a:t>Enjoy the Lab Session</a:t>
            </a:r>
          </a:p>
        </p:txBody>
      </p:sp>
      <p:grpSp>
        <p:nvGrpSpPr>
          <p:cNvPr name="Group 3" id="3"/>
          <p:cNvGrpSpPr/>
          <p:nvPr/>
        </p:nvGrpSpPr>
        <p:grpSpPr>
          <a:xfrm rot="0">
            <a:off x="3802059" y="5885548"/>
            <a:ext cx="11227594" cy="1233363"/>
            <a:chOff x="0" y="0"/>
            <a:chExt cx="14970125" cy="1644483"/>
          </a:xfrm>
        </p:grpSpPr>
        <p:sp>
          <p:nvSpPr>
            <p:cNvPr name="TextBox 4" id="4"/>
            <p:cNvSpPr txBox="true"/>
            <p:nvPr/>
          </p:nvSpPr>
          <p:spPr>
            <a:xfrm rot="0">
              <a:off x="0" y="886294"/>
              <a:ext cx="14970125" cy="758189"/>
            </a:xfrm>
            <a:prstGeom prst="rect">
              <a:avLst/>
            </a:prstGeom>
          </p:spPr>
          <p:txBody>
            <a:bodyPr anchor="t" rtlCol="false" tIns="0" lIns="0" bIns="0" rIns="0">
              <a:spAutoFit/>
            </a:bodyPr>
            <a:lstStyle/>
            <a:p>
              <a:pPr algn="l">
                <a:lnSpc>
                  <a:spcPts val="4620"/>
                </a:lnSpc>
              </a:pPr>
              <a:r>
                <a:rPr lang="en-US" sz="3300" u="sng">
                  <a:solidFill>
                    <a:srgbClr val="000000"/>
                  </a:solidFill>
                  <a:latin typeface="Arimo"/>
                  <a:ea typeface="Arimo"/>
                  <a:cs typeface="Arimo"/>
                  <a:sym typeface="Arimo"/>
                  <a:hlinkClick r:id="rId2" tooltip="https://www.linkedin.com/company/nextech-academy-kenya/"/>
                </a:rPr>
                <a:t>https://www.linkedin.com/company/nextech-academy-kenya/</a:t>
              </a:r>
            </a:p>
          </p:txBody>
        </p:sp>
        <p:sp>
          <p:nvSpPr>
            <p:cNvPr name="TextBox 5" id="5"/>
            <p:cNvSpPr txBox="true"/>
            <p:nvPr/>
          </p:nvSpPr>
          <p:spPr>
            <a:xfrm rot="0">
              <a:off x="3507080" y="-76200"/>
              <a:ext cx="8804672" cy="858519"/>
            </a:xfrm>
            <a:prstGeom prst="rect">
              <a:avLst/>
            </a:prstGeom>
          </p:spPr>
          <p:txBody>
            <a:bodyPr anchor="t" rtlCol="false" tIns="0" lIns="0" bIns="0" rIns="0">
              <a:spAutoFit/>
            </a:bodyPr>
            <a:lstStyle/>
            <a:p>
              <a:pPr algn="ctr">
                <a:lnSpc>
                  <a:spcPts val="5460"/>
                </a:lnSpc>
              </a:pPr>
              <a:r>
                <a:rPr lang="en-US" sz="3900">
                  <a:solidFill>
                    <a:srgbClr val="000000"/>
                  </a:solidFill>
                  <a:latin typeface="Canva Sans Bold"/>
                  <a:ea typeface="Canva Sans Bold"/>
                  <a:cs typeface="Canva Sans Bold"/>
                  <a:sym typeface="Canva Sans Bold"/>
                </a:rPr>
                <a:t>Follow Us on Linkein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02778" y="2543039"/>
            <a:ext cx="13033736" cy="3992010"/>
          </a:xfrm>
          <a:prstGeom prst="rect">
            <a:avLst/>
          </a:prstGeom>
        </p:spPr>
        <p:txBody>
          <a:bodyPr anchor="t" rtlCol="false" tIns="0" lIns="0" bIns="0" rIns="0">
            <a:spAutoFit/>
          </a:bodyPr>
          <a:lstStyle/>
          <a:p>
            <a:pPr algn="l" marL="800824" indent="-400412" lvl="1">
              <a:lnSpc>
                <a:spcPts val="5192"/>
              </a:lnSpc>
              <a:buFont typeface="Arial"/>
              <a:buChar char="•"/>
            </a:pPr>
            <a:r>
              <a:rPr lang="en-US" sz="3709">
                <a:solidFill>
                  <a:srgbClr val="000000"/>
                </a:solidFill>
                <a:latin typeface="Times New Roman"/>
                <a:ea typeface="Times New Roman"/>
                <a:cs typeface="Times New Roman"/>
                <a:sym typeface="Times New Roman"/>
              </a:rPr>
              <a:t>Use SQL queries to understand and analyze Safaricom’s hi</a:t>
            </a:r>
            <a:r>
              <a:rPr lang="en-US" sz="3709">
                <a:solidFill>
                  <a:srgbClr val="000000"/>
                </a:solidFill>
                <a:latin typeface="Times New Roman"/>
                <a:ea typeface="Times New Roman"/>
                <a:cs typeface="Times New Roman"/>
                <a:sym typeface="Times New Roman"/>
              </a:rPr>
              <a:t>st</a:t>
            </a:r>
            <a:r>
              <a:rPr lang="en-US" sz="3709">
                <a:solidFill>
                  <a:srgbClr val="000000"/>
                </a:solidFill>
                <a:latin typeface="Times New Roman"/>
                <a:ea typeface="Times New Roman"/>
                <a:cs typeface="Times New Roman"/>
                <a:sym typeface="Times New Roman"/>
              </a:rPr>
              <a:t>orical</a:t>
            </a:r>
            <a:r>
              <a:rPr lang="en-US" sz="3709">
                <a:solidFill>
                  <a:srgbClr val="000000"/>
                </a:solidFill>
                <a:latin typeface="Times New Roman"/>
                <a:ea typeface="Times New Roman"/>
                <a:cs typeface="Times New Roman"/>
                <a:sym typeface="Times New Roman"/>
              </a:rPr>
              <a:t> s</a:t>
            </a:r>
            <a:r>
              <a:rPr lang="en-US" sz="3709">
                <a:solidFill>
                  <a:srgbClr val="000000"/>
                </a:solidFill>
                <a:latin typeface="Times New Roman"/>
                <a:ea typeface="Times New Roman"/>
                <a:cs typeface="Times New Roman"/>
                <a:sym typeface="Times New Roman"/>
              </a:rPr>
              <a:t>to</a:t>
            </a:r>
            <a:r>
              <a:rPr lang="en-US" sz="3709">
                <a:solidFill>
                  <a:srgbClr val="000000"/>
                </a:solidFill>
                <a:latin typeface="Times New Roman"/>
                <a:ea typeface="Times New Roman"/>
                <a:cs typeface="Times New Roman"/>
                <a:sym typeface="Times New Roman"/>
              </a:rPr>
              <a:t>c</a:t>
            </a:r>
            <a:r>
              <a:rPr lang="en-US" sz="3709">
                <a:solidFill>
                  <a:srgbClr val="000000"/>
                </a:solidFill>
                <a:latin typeface="Times New Roman"/>
                <a:ea typeface="Times New Roman"/>
                <a:cs typeface="Times New Roman"/>
                <a:sym typeface="Times New Roman"/>
              </a:rPr>
              <a:t>k</a:t>
            </a:r>
            <a:r>
              <a:rPr lang="en-US" sz="3709">
                <a:solidFill>
                  <a:srgbClr val="000000"/>
                </a:solidFill>
                <a:latin typeface="Times New Roman"/>
                <a:ea typeface="Times New Roman"/>
                <a:cs typeface="Times New Roman"/>
                <a:sym typeface="Times New Roman"/>
              </a:rPr>
              <a:t> pr</a:t>
            </a:r>
            <a:r>
              <a:rPr lang="en-US" sz="3709">
                <a:solidFill>
                  <a:srgbClr val="000000"/>
                </a:solidFill>
                <a:latin typeface="Times New Roman"/>
                <a:ea typeface="Times New Roman"/>
                <a:cs typeface="Times New Roman"/>
                <a:sym typeface="Times New Roman"/>
              </a:rPr>
              <a:t>ic</a:t>
            </a:r>
            <a:r>
              <a:rPr lang="en-US" sz="3709">
                <a:solidFill>
                  <a:srgbClr val="000000"/>
                </a:solidFill>
                <a:latin typeface="Times New Roman"/>
                <a:ea typeface="Times New Roman"/>
                <a:cs typeface="Times New Roman"/>
                <a:sym typeface="Times New Roman"/>
              </a:rPr>
              <a:t>e</a:t>
            </a:r>
            <a:r>
              <a:rPr lang="en-US" sz="3709">
                <a:solidFill>
                  <a:srgbClr val="000000"/>
                </a:solidFill>
                <a:latin typeface="Times New Roman"/>
                <a:ea typeface="Times New Roman"/>
                <a:cs typeface="Times New Roman"/>
                <a:sym typeface="Times New Roman"/>
              </a:rPr>
              <a:t>s</a:t>
            </a:r>
            <a:r>
              <a:rPr lang="en-US" sz="3709">
                <a:solidFill>
                  <a:srgbClr val="000000"/>
                </a:solidFill>
                <a:latin typeface="Times New Roman"/>
                <a:ea typeface="Times New Roman"/>
                <a:cs typeface="Times New Roman"/>
                <a:sym typeface="Times New Roman"/>
              </a:rPr>
              <a:t>.</a:t>
            </a:r>
          </a:p>
          <a:p>
            <a:pPr algn="l" marL="800824" indent="-400412" lvl="1">
              <a:lnSpc>
                <a:spcPts val="5192"/>
              </a:lnSpc>
              <a:buFont typeface="Arial"/>
              <a:buChar char="•"/>
            </a:pPr>
            <a:r>
              <a:rPr lang="en-US" sz="3709">
                <a:solidFill>
                  <a:srgbClr val="000000"/>
                </a:solidFill>
                <a:latin typeface="Times New Roman"/>
                <a:ea typeface="Times New Roman"/>
                <a:cs typeface="Times New Roman"/>
                <a:sym typeface="Times New Roman"/>
              </a:rPr>
              <a:t>Learn advanced SQL techniques for data analysis.</a:t>
            </a:r>
          </a:p>
          <a:p>
            <a:pPr algn="l" marL="800824" indent="-400412" lvl="1">
              <a:lnSpc>
                <a:spcPts val="5192"/>
              </a:lnSpc>
              <a:buFont typeface="Arial"/>
              <a:buChar char="•"/>
            </a:pPr>
            <a:r>
              <a:rPr lang="en-US" sz="3709">
                <a:solidFill>
                  <a:srgbClr val="000000"/>
                </a:solidFill>
                <a:latin typeface="Times New Roman"/>
                <a:ea typeface="Times New Roman"/>
                <a:cs typeface="Times New Roman"/>
                <a:sym typeface="Times New Roman"/>
              </a:rPr>
              <a:t>Identify and calculate key performance indicators (KPIs).</a:t>
            </a:r>
          </a:p>
          <a:p>
            <a:pPr algn="l" marL="800824" indent="-400412" lvl="1">
              <a:lnSpc>
                <a:spcPts val="5192"/>
              </a:lnSpc>
              <a:buFont typeface="Arial"/>
              <a:buChar char="•"/>
            </a:pPr>
            <a:r>
              <a:rPr lang="en-US" sz="3709">
                <a:solidFill>
                  <a:srgbClr val="000000"/>
                </a:solidFill>
                <a:latin typeface="Times New Roman"/>
                <a:ea typeface="Times New Roman"/>
                <a:cs typeface="Times New Roman"/>
                <a:sym typeface="Times New Roman"/>
              </a:rPr>
              <a:t>Derive actionable insights for decision-making.</a:t>
            </a:r>
          </a:p>
          <a:p>
            <a:pPr algn="l">
              <a:lnSpc>
                <a:spcPts val="5192"/>
              </a:lnSpc>
            </a:pPr>
          </a:p>
        </p:txBody>
      </p:sp>
      <p:sp>
        <p:nvSpPr>
          <p:cNvPr name="TextBox 3" id="3"/>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F7C706"/>
                </a:solidFill>
                <a:latin typeface="Alatsi"/>
                <a:ea typeface="Alatsi"/>
                <a:cs typeface="Alatsi"/>
                <a:sym typeface="Alatsi"/>
              </a:rPr>
              <a:t>NexTech Academy 2024</a:t>
            </a:r>
          </a:p>
        </p:txBody>
      </p:sp>
      <p:sp>
        <p:nvSpPr>
          <p:cNvPr name="AutoShape 4" id="4"/>
          <p:cNvSpPr/>
          <p:nvPr/>
        </p:nvSpPr>
        <p:spPr>
          <a:xfrm flipH="true" flipV="true">
            <a:off x="1090490" y="-104525"/>
            <a:ext cx="5403" cy="2997456"/>
          </a:xfrm>
          <a:prstGeom prst="line">
            <a:avLst/>
          </a:prstGeom>
          <a:ln cap="flat" w="114300">
            <a:solidFill>
              <a:srgbClr val="053575"/>
            </a:solidFill>
            <a:prstDash val="solid"/>
            <a:headEnd type="none" len="sm" w="sm"/>
            <a:tailEnd type="none" len="sm" w="sm"/>
          </a:ln>
        </p:spPr>
      </p:sp>
      <p:sp>
        <p:nvSpPr>
          <p:cNvPr name="AutoShape 5" id="5"/>
          <p:cNvSpPr/>
          <p:nvPr/>
        </p:nvSpPr>
        <p:spPr>
          <a:xfrm flipH="true" flipV="true">
            <a:off x="1085850" y="7289441"/>
            <a:ext cx="5403" cy="2997456"/>
          </a:xfrm>
          <a:prstGeom prst="line">
            <a:avLst/>
          </a:prstGeom>
          <a:ln cap="flat" w="114300">
            <a:solidFill>
              <a:srgbClr val="053575"/>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BCB0E"/>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2 Bold"/>
                  <a:ea typeface="Open Sans 2 Bold"/>
                  <a:cs typeface="Open Sans 2 Bold"/>
                  <a:sym typeface="Open Sans 2 Bold"/>
                </a:rPr>
                <a:t>1</a:t>
              </a:r>
            </a:p>
          </p:txBody>
        </p:sp>
      </p:grpSp>
      <p:sp>
        <p:nvSpPr>
          <p:cNvPr name="Freeform 11" id="11"/>
          <p:cNvSpPr/>
          <p:nvPr/>
        </p:nvSpPr>
        <p:spPr>
          <a:xfrm flipH="false" flipV="false" rot="0">
            <a:off x="7424490" y="-12388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424490" y="6544575"/>
            <a:ext cx="2874832" cy="2842490"/>
          </a:xfrm>
          <a:custGeom>
            <a:avLst/>
            <a:gdLst/>
            <a:ahLst/>
            <a:cxnLst/>
            <a:rect r="r" b="b" t="t" l="l"/>
            <a:pathLst>
              <a:path h="2842490" w="2874832">
                <a:moveTo>
                  <a:pt x="0" y="0"/>
                </a:moveTo>
                <a:lnTo>
                  <a:pt x="2874832" y="0"/>
                </a:lnTo>
                <a:lnTo>
                  <a:pt x="2874832" y="2842490"/>
                </a:lnTo>
                <a:lnTo>
                  <a:pt x="0" y="28424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4311385" y="1007124"/>
            <a:ext cx="7791745" cy="1152518"/>
          </a:xfrm>
          <a:prstGeom prst="rect">
            <a:avLst/>
          </a:prstGeom>
        </p:spPr>
        <p:txBody>
          <a:bodyPr anchor="t" rtlCol="false" tIns="0" lIns="0" bIns="0" rIns="0">
            <a:spAutoFit/>
          </a:bodyPr>
          <a:lstStyle/>
          <a:p>
            <a:pPr algn="ctr">
              <a:lnSpc>
                <a:spcPts val="8400"/>
              </a:lnSpc>
            </a:pPr>
            <a:r>
              <a:rPr lang="en-US" sz="6000">
                <a:solidFill>
                  <a:srgbClr val="063477"/>
                </a:solidFill>
                <a:latin typeface="Times New Roman Bold"/>
                <a:ea typeface="Times New Roman Bold"/>
                <a:cs typeface="Times New Roman Bold"/>
                <a:sym typeface="Times New Roman Bold"/>
              </a:rPr>
              <a:t>OBJECTIVES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162000" y="734071"/>
            <a:ext cx="10451219" cy="1612901"/>
          </a:xfrm>
          <a:prstGeom prst="rect">
            <a:avLst/>
          </a:prstGeom>
        </p:spPr>
        <p:txBody>
          <a:bodyPr anchor="t" rtlCol="false" tIns="0" lIns="0" bIns="0" rIns="0">
            <a:spAutoFit/>
          </a:bodyPr>
          <a:lstStyle/>
          <a:p>
            <a:pPr algn="ctr">
              <a:lnSpc>
                <a:spcPts val="11899"/>
              </a:lnSpc>
            </a:pPr>
            <a:r>
              <a:rPr lang="en-US" sz="8499">
                <a:solidFill>
                  <a:srgbClr val="063477"/>
                </a:solidFill>
                <a:latin typeface="Times New Roman Bold"/>
                <a:ea typeface="Times New Roman Bold"/>
                <a:cs typeface="Times New Roman Bold"/>
                <a:sym typeface="Times New Roman Bold"/>
              </a:rPr>
              <a:t>SCENARIO</a:t>
            </a:r>
          </a:p>
        </p:txBody>
      </p:sp>
      <p:sp>
        <p:nvSpPr>
          <p:cNvPr name="TextBox 3" id="3"/>
          <p:cNvSpPr txBox="true"/>
          <p:nvPr/>
        </p:nvSpPr>
        <p:spPr>
          <a:xfrm rot="0">
            <a:off x="3197575" y="3076057"/>
            <a:ext cx="13033736" cy="3992010"/>
          </a:xfrm>
          <a:prstGeom prst="rect">
            <a:avLst/>
          </a:prstGeom>
        </p:spPr>
        <p:txBody>
          <a:bodyPr anchor="t" rtlCol="false" tIns="0" lIns="0" bIns="0" rIns="0">
            <a:spAutoFit/>
          </a:bodyPr>
          <a:lstStyle/>
          <a:p>
            <a:pPr algn="l">
              <a:lnSpc>
                <a:spcPts val="5192"/>
              </a:lnSpc>
            </a:pPr>
            <a:r>
              <a:rPr lang="en-US" sz="3709">
                <a:solidFill>
                  <a:srgbClr val="000000"/>
                </a:solidFill>
                <a:latin typeface="Times New Roman"/>
                <a:ea typeface="Times New Roman"/>
                <a:cs typeface="Times New Roman"/>
                <a:sym typeface="Times New Roman"/>
              </a:rPr>
              <a:t>You are a data analyst at </a:t>
            </a:r>
            <a:r>
              <a:rPr lang="en-US" sz="3709">
                <a:solidFill>
                  <a:srgbClr val="000000"/>
                </a:solidFill>
                <a:latin typeface="Times New Roman Bold"/>
                <a:ea typeface="Times New Roman Bold"/>
                <a:cs typeface="Times New Roman Bold"/>
                <a:sym typeface="Times New Roman Bold"/>
              </a:rPr>
              <a:t>Safaricom's Investment Research department.</a:t>
            </a:r>
            <a:r>
              <a:rPr lang="en-US" sz="3709">
                <a:solidFill>
                  <a:srgbClr val="000000"/>
                </a:solidFill>
                <a:latin typeface="Times New Roman"/>
                <a:ea typeface="Times New Roman"/>
                <a:cs typeface="Times New Roman"/>
                <a:sym typeface="Times New Roman"/>
              </a:rPr>
              <a:t> The company's management is keen to understand the historical performance of their stock price from 2012 to June 2019. They're looking for insights to inform future investment decisions and strategic planning.</a:t>
            </a:r>
          </a:p>
          <a:p>
            <a:pPr algn="l">
              <a:lnSpc>
                <a:spcPts val="5192"/>
              </a:lnSpc>
            </a:pPr>
          </a:p>
        </p:txBody>
      </p:sp>
      <p:sp>
        <p:nvSpPr>
          <p:cNvPr name="TextBox 4" id="4"/>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FBCB0E"/>
                </a:solidFill>
                <a:latin typeface="Alatsi"/>
                <a:ea typeface="Alatsi"/>
                <a:cs typeface="Alatsi"/>
                <a:sym typeface="Alatsi"/>
              </a:rPr>
              <a:t>NexTech Academy 2024</a:t>
            </a:r>
          </a:p>
        </p:txBody>
      </p:sp>
      <p:sp>
        <p:nvSpPr>
          <p:cNvPr name="AutoShape 5" id="5"/>
          <p:cNvSpPr/>
          <p:nvPr/>
        </p:nvSpPr>
        <p:spPr>
          <a:xfrm flipH="true" flipV="true">
            <a:off x="1090490" y="-104525"/>
            <a:ext cx="5403" cy="2997456"/>
          </a:xfrm>
          <a:prstGeom prst="line">
            <a:avLst/>
          </a:prstGeom>
          <a:ln cap="flat" w="114300">
            <a:solidFill>
              <a:srgbClr val="053575"/>
            </a:solidFill>
            <a:prstDash val="solid"/>
            <a:headEnd type="none" len="sm" w="sm"/>
            <a:tailEnd type="none" len="sm" w="sm"/>
          </a:ln>
        </p:spPr>
      </p:sp>
      <p:sp>
        <p:nvSpPr>
          <p:cNvPr name="AutoShape 6" id="6"/>
          <p:cNvSpPr/>
          <p:nvPr/>
        </p:nvSpPr>
        <p:spPr>
          <a:xfrm flipH="true" flipV="true">
            <a:off x="1085850" y="7289441"/>
            <a:ext cx="5403" cy="2997456"/>
          </a:xfrm>
          <a:prstGeom prst="line">
            <a:avLst/>
          </a:prstGeom>
          <a:ln cap="flat" w="114300">
            <a:solidFill>
              <a:srgbClr val="053575"/>
            </a:solidFill>
            <a:prstDash val="solid"/>
            <a:headEnd type="none" len="sm" w="sm"/>
            <a:tailEnd type="none" len="sm" w="sm"/>
          </a:ln>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BCB0E"/>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2 Bold"/>
                  <a:ea typeface="Open Sans 2 Bold"/>
                  <a:cs typeface="Open Sans 2 Bold"/>
                  <a:sym typeface="Open Sans 2 Bold"/>
                </a:rPr>
                <a:t>2</a:t>
              </a:r>
            </a:p>
          </p:txBody>
        </p:sp>
      </p:grpSp>
      <p:sp>
        <p:nvSpPr>
          <p:cNvPr name="Freeform 12" id="12"/>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45446" y="501336"/>
            <a:ext cx="10451219" cy="873752"/>
          </a:xfrm>
          <a:prstGeom prst="rect">
            <a:avLst/>
          </a:prstGeom>
        </p:spPr>
        <p:txBody>
          <a:bodyPr anchor="t" rtlCol="false" tIns="0" lIns="0" bIns="0" rIns="0">
            <a:spAutoFit/>
          </a:bodyPr>
          <a:lstStyle/>
          <a:p>
            <a:pPr algn="ctr">
              <a:lnSpc>
                <a:spcPts val="6440"/>
              </a:lnSpc>
            </a:pPr>
            <a:r>
              <a:rPr lang="en-US" sz="4600">
                <a:solidFill>
                  <a:srgbClr val="053575"/>
                </a:solidFill>
                <a:latin typeface="Times New Roman Bold"/>
                <a:ea typeface="Times New Roman Bold"/>
                <a:cs typeface="Times New Roman Bold"/>
                <a:sym typeface="Times New Roman Bold"/>
              </a:rPr>
              <a:t>WHAT THEY WANT TO KNOW</a:t>
            </a:r>
          </a:p>
        </p:txBody>
      </p:sp>
      <p:grpSp>
        <p:nvGrpSpPr>
          <p:cNvPr name="Group 3" id="3"/>
          <p:cNvGrpSpPr/>
          <p:nvPr/>
        </p:nvGrpSpPr>
        <p:grpSpPr>
          <a:xfrm rot="0">
            <a:off x="10088655" y="1702446"/>
            <a:ext cx="6382121" cy="3757452"/>
            <a:chOff x="0" y="0"/>
            <a:chExt cx="8509495" cy="5009937"/>
          </a:xfrm>
        </p:grpSpPr>
        <p:grpSp>
          <p:nvGrpSpPr>
            <p:cNvPr name="Group 4" id="4"/>
            <p:cNvGrpSpPr/>
            <p:nvPr/>
          </p:nvGrpSpPr>
          <p:grpSpPr>
            <a:xfrm rot="0">
              <a:off x="153954" y="718705"/>
              <a:ext cx="8355541" cy="4291232"/>
              <a:chOff x="0" y="0"/>
              <a:chExt cx="1751844" cy="899711"/>
            </a:xfrm>
          </p:grpSpPr>
          <p:sp>
            <p:nvSpPr>
              <p:cNvPr name="Freeform 5" id="5"/>
              <p:cNvSpPr/>
              <p:nvPr/>
            </p:nvSpPr>
            <p:spPr>
              <a:xfrm flipH="false" flipV="false" rot="0">
                <a:off x="0" y="0"/>
                <a:ext cx="1751844" cy="899711"/>
              </a:xfrm>
              <a:custGeom>
                <a:avLst/>
                <a:gdLst/>
                <a:ahLst/>
                <a:cxnLst/>
                <a:rect r="r" b="b" t="t" l="l"/>
                <a:pathLst>
                  <a:path h="899711" w="1751844">
                    <a:moveTo>
                      <a:pt x="63006" y="0"/>
                    </a:moveTo>
                    <a:lnTo>
                      <a:pt x="1688838" y="0"/>
                    </a:lnTo>
                    <a:cubicBezTo>
                      <a:pt x="1723636" y="0"/>
                      <a:pt x="1751844" y="28209"/>
                      <a:pt x="1751844" y="63006"/>
                    </a:cubicBezTo>
                    <a:lnTo>
                      <a:pt x="1751844" y="836705"/>
                    </a:lnTo>
                    <a:cubicBezTo>
                      <a:pt x="1751844" y="853415"/>
                      <a:pt x="1745206" y="869441"/>
                      <a:pt x="1733390" y="881257"/>
                    </a:cubicBezTo>
                    <a:cubicBezTo>
                      <a:pt x="1721574" y="893073"/>
                      <a:pt x="1705549" y="899711"/>
                      <a:pt x="1688838" y="899711"/>
                    </a:cubicBezTo>
                    <a:lnTo>
                      <a:pt x="63006" y="899711"/>
                    </a:lnTo>
                    <a:cubicBezTo>
                      <a:pt x="28209" y="899711"/>
                      <a:pt x="0" y="871502"/>
                      <a:pt x="0" y="836705"/>
                    </a:cubicBezTo>
                    <a:lnTo>
                      <a:pt x="0" y="63006"/>
                    </a:lnTo>
                    <a:cubicBezTo>
                      <a:pt x="0" y="28209"/>
                      <a:pt x="28209" y="0"/>
                      <a:pt x="63006" y="0"/>
                    </a:cubicBezTo>
                    <a:close/>
                  </a:path>
                </a:pathLst>
              </a:custGeom>
              <a:solidFill>
                <a:srgbClr val="F6F3EB"/>
              </a:solidFill>
            </p:spPr>
          </p:sp>
          <p:sp>
            <p:nvSpPr>
              <p:cNvPr name="TextBox 6" id="6"/>
              <p:cNvSpPr txBox="true"/>
              <p:nvPr/>
            </p:nvSpPr>
            <p:spPr>
              <a:xfrm>
                <a:off x="0" y="-38100"/>
                <a:ext cx="1751844" cy="937811"/>
              </a:xfrm>
              <a:prstGeom prst="rect">
                <a:avLst/>
              </a:prstGeom>
            </p:spPr>
            <p:txBody>
              <a:bodyPr anchor="ctr" rtlCol="false" tIns="47861" lIns="47861" bIns="47861" rIns="47861"/>
              <a:lstStyle/>
              <a:p>
                <a:pPr algn="ctr">
                  <a:lnSpc>
                    <a:spcPts val="2660"/>
                  </a:lnSpc>
                </a:pPr>
              </a:p>
            </p:txBody>
          </p:sp>
        </p:grpSp>
        <p:sp>
          <p:nvSpPr>
            <p:cNvPr name="TextBox 7" id="7"/>
            <p:cNvSpPr txBox="true"/>
            <p:nvPr/>
          </p:nvSpPr>
          <p:spPr>
            <a:xfrm rot="0">
              <a:off x="919444" y="1042709"/>
              <a:ext cx="7287909" cy="3967228"/>
            </a:xfrm>
            <a:prstGeom prst="rect">
              <a:avLst/>
            </a:prstGeom>
          </p:spPr>
          <p:txBody>
            <a:bodyPr anchor="t" rtlCol="false" tIns="0" lIns="0" bIns="0" rIns="0">
              <a:spAutoFit/>
            </a:bodyPr>
            <a:lstStyle/>
            <a:p>
              <a:pPr algn="l">
                <a:lnSpc>
                  <a:spcPts val="3950"/>
                </a:lnSpc>
              </a:pPr>
              <a:r>
                <a:rPr lang="en-US" sz="2821">
                  <a:solidFill>
                    <a:srgbClr val="000000"/>
                  </a:solidFill>
                  <a:latin typeface="Times New Roman"/>
                  <a:ea typeface="Times New Roman"/>
                  <a:cs typeface="Times New Roman"/>
                  <a:sym typeface="Times New Roman"/>
                </a:rPr>
                <a:t>How have Safaricom's stock prices fluctuated over the past seven and a half years? Are there any seasonal patterns or long-term trends we can identify?</a:t>
              </a:r>
            </a:p>
            <a:p>
              <a:pPr algn="l">
                <a:lnSpc>
                  <a:spcPts val="3950"/>
                </a:lnSpc>
              </a:pPr>
            </a:p>
          </p:txBody>
        </p:sp>
        <p:sp>
          <p:nvSpPr>
            <p:cNvPr name="TextBox 8" id="8"/>
            <p:cNvSpPr txBox="true"/>
            <p:nvPr/>
          </p:nvSpPr>
          <p:spPr>
            <a:xfrm rot="0">
              <a:off x="0" y="-66675"/>
              <a:ext cx="5086632" cy="805210"/>
            </a:xfrm>
            <a:prstGeom prst="rect">
              <a:avLst/>
            </a:prstGeom>
          </p:spPr>
          <p:txBody>
            <a:bodyPr anchor="t" rtlCol="false" tIns="0" lIns="0" bIns="0" rIns="0">
              <a:spAutoFit/>
            </a:bodyPr>
            <a:lstStyle/>
            <a:p>
              <a:pPr algn="l">
                <a:lnSpc>
                  <a:spcPts val="5170"/>
                </a:lnSpc>
              </a:pPr>
              <a:r>
                <a:rPr lang="en-US" sz="3692">
                  <a:solidFill>
                    <a:srgbClr val="FFFFFF"/>
                  </a:solidFill>
                  <a:latin typeface="Alatsi"/>
                  <a:ea typeface="Alatsi"/>
                  <a:cs typeface="Alatsi"/>
                  <a:sym typeface="Alatsi"/>
                </a:rPr>
                <a:t>Market Trends</a:t>
              </a:r>
            </a:p>
          </p:txBody>
        </p:sp>
      </p:grpSp>
      <p:sp>
        <p:nvSpPr>
          <p:cNvPr name="TextBox 9" id="9"/>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F7C706"/>
                </a:solidFill>
                <a:latin typeface="Alatsi"/>
                <a:ea typeface="Alatsi"/>
                <a:cs typeface="Alatsi"/>
                <a:sym typeface="Alatsi"/>
              </a:rPr>
              <a:t>NexTech Academy 2024</a:t>
            </a:r>
          </a:p>
        </p:txBody>
      </p:sp>
      <p:sp>
        <p:nvSpPr>
          <p:cNvPr name="AutoShape 10" id="10"/>
          <p:cNvSpPr/>
          <p:nvPr/>
        </p:nvSpPr>
        <p:spPr>
          <a:xfrm flipH="true" flipV="true">
            <a:off x="1090490" y="-104525"/>
            <a:ext cx="5403" cy="2997456"/>
          </a:xfrm>
          <a:prstGeom prst="line">
            <a:avLst/>
          </a:prstGeom>
          <a:ln cap="flat" w="114300">
            <a:solidFill>
              <a:srgbClr val="053575"/>
            </a:solidFill>
            <a:prstDash val="solid"/>
            <a:headEnd type="none" len="sm" w="sm"/>
            <a:tailEnd type="none" len="sm" w="sm"/>
          </a:ln>
        </p:spPr>
      </p:sp>
      <p:sp>
        <p:nvSpPr>
          <p:cNvPr name="AutoShape 11" id="11"/>
          <p:cNvSpPr/>
          <p:nvPr/>
        </p:nvSpPr>
        <p:spPr>
          <a:xfrm flipH="true" flipV="true">
            <a:off x="1085850" y="7289441"/>
            <a:ext cx="5403" cy="2997456"/>
          </a:xfrm>
          <a:prstGeom prst="line">
            <a:avLst/>
          </a:prstGeom>
          <a:ln cap="flat" w="114300">
            <a:solidFill>
              <a:srgbClr val="053575"/>
            </a:solidFill>
            <a:prstDash val="solid"/>
            <a:headEnd type="none" len="sm" w="sm"/>
            <a:tailEnd type="none" len="sm" w="sm"/>
          </a:ln>
        </p:spPr>
      </p:sp>
      <p:grpSp>
        <p:nvGrpSpPr>
          <p:cNvPr name="Group 12" id="12"/>
          <p:cNvGrpSpPr/>
          <p:nvPr/>
        </p:nvGrpSpPr>
        <p:grpSpPr>
          <a:xfrm rot="0">
            <a:off x="15859155" y="0"/>
            <a:ext cx="1562612" cy="1673225"/>
            <a:chOff x="0" y="0"/>
            <a:chExt cx="2083482" cy="2230967"/>
          </a:xfrm>
        </p:grpSpPr>
        <p:grpSp>
          <p:nvGrpSpPr>
            <p:cNvPr name="Group 13" id="13"/>
            <p:cNvGrpSpPr/>
            <p:nvPr/>
          </p:nvGrpSpPr>
          <p:grpSpPr>
            <a:xfrm rot="0">
              <a:off x="75599" y="0"/>
              <a:ext cx="1932284" cy="2230967"/>
              <a:chOff x="0" y="0"/>
              <a:chExt cx="703982" cy="812800"/>
            </a:xfrm>
          </p:grpSpPr>
          <p:sp>
            <p:nvSpPr>
              <p:cNvPr name="Freeform 14" id="1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7C706"/>
              </a:solidFill>
            </p:spPr>
          </p:sp>
          <p:sp>
            <p:nvSpPr>
              <p:cNvPr name="TextBox 15" id="1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2 Bold"/>
                  <a:ea typeface="Open Sans 2 Bold"/>
                  <a:cs typeface="Open Sans 2 Bold"/>
                  <a:sym typeface="Open Sans 2 Bold"/>
                </a:rPr>
                <a:t>3</a:t>
              </a:r>
            </a:p>
          </p:txBody>
        </p:sp>
      </p:grpSp>
      <p:sp>
        <p:nvSpPr>
          <p:cNvPr name="Freeform 17" id="17"/>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8" id="18"/>
          <p:cNvPicPr>
            <a:picLocks noChangeAspect="true"/>
          </p:cNvPicPr>
          <p:nvPr/>
        </p:nvPicPr>
        <p:blipFill>
          <a:blip r:embed="rId4"/>
          <a:srcRect l="0" t="0" r="0" b="0"/>
          <a:stretch>
            <a:fillRect/>
          </a:stretch>
        </p:blipFill>
        <p:spPr>
          <a:xfrm flipH="false" flipV="false" rot="0">
            <a:off x="2294608" y="2593274"/>
            <a:ext cx="5912650" cy="5380511"/>
          </a:xfrm>
          <a:prstGeom prst="rect">
            <a:avLst/>
          </a:prstGeom>
        </p:spPr>
      </p:pic>
      <p:grpSp>
        <p:nvGrpSpPr>
          <p:cNvPr name="Group 19" id="19"/>
          <p:cNvGrpSpPr/>
          <p:nvPr/>
        </p:nvGrpSpPr>
        <p:grpSpPr>
          <a:xfrm rot="0">
            <a:off x="10088655" y="5783749"/>
            <a:ext cx="6551806" cy="4008772"/>
            <a:chOff x="0" y="0"/>
            <a:chExt cx="8735741" cy="5345029"/>
          </a:xfrm>
        </p:grpSpPr>
        <p:grpSp>
          <p:nvGrpSpPr>
            <p:cNvPr name="Group 20" id="20"/>
            <p:cNvGrpSpPr/>
            <p:nvPr/>
          </p:nvGrpSpPr>
          <p:grpSpPr>
            <a:xfrm rot="0">
              <a:off x="158047" y="737813"/>
              <a:ext cx="8577694" cy="4607216"/>
              <a:chOff x="0" y="0"/>
              <a:chExt cx="1751844" cy="940944"/>
            </a:xfrm>
          </p:grpSpPr>
          <p:sp>
            <p:nvSpPr>
              <p:cNvPr name="Freeform 21" id="21"/>
              <p:cNvSpPr/>
              <p:nvPr/>
            </p:nvSpPr>
            <p:spPr>
              <a:xfrm flipH="false" flipV="false" rot="0">
                <a:off x="0" y="0"/>
                <a:ext cx="1751844" cy="940944"/>
              </a:xfrm>
              <a:custGeom>
                <a:avLst/>
                <a:gdLst/>
                <a:ahLst/>
                <a:cxnLst/>
                <a:rect r="r" b="b" t="t" l="l"/>
                <a:pathLst>
                  <a:path h="940944" w="1751844">
                    <a:moveTo>
                      <a:pt x="61374" y="0"/>
                    </a:moveTo>
                    <a:lnTo>
                      <a:pt x="1690470" y="0"/>
                    </a:lnTo>
                    <a:cubicBezTo>
                      <a:pt x="1724366" y="0"/>
                      <a:pt x="1751844" y="27478"/>
                      <a:pt x="1751844" y="61374"/>
                    </a:cubicBezTo>
                    <a:lnTo>
                      <a:pt x="1751844" y="879569"/>
                    </a:lnTo>
                    <a:cubicBezTo>
                      <a:pt x="1751844" y="913465"/>
                      <a:pt x="1724366" y="940944"/>
                      <a:pt x="1690470" y="940944"/>
                    </a:cubicBezTo>
                    <a:lnTo>
                      <a:pt x="61374" y="940944"/>
                    </a:lnTo>
                    <a:cubicBezTo>
                      <a:pt x="27478" y="940944"/>
                      <a:pt x="0" y="913465"/>
                      <a:pt x="0" y="879569"/>
                    </a:cubicBezTo>
                    <a:lnTo>
                      <a:pt x="0" y="61374"/>
                    </a:lnTo>
                    <a:cubicBezTo>
                      <a:pt x="0" y="27478"/>
                      <a:pt x="27478" y="0"/>
                      <a:pt x="61374" y="0"/>
                    </a:cubicBezTo>
                    <a:close/>
                  </a:path>
                </a:pathLst>
              </a:custGeom>
              <a:solidFill>
                <a:srgbClr val="F6F3EB"/>
              </a:solidFill>
            </p:spPr>
          </p:sp>
          <p:sp>
            <p:nvSpPr>
              <p:cNvPr name="TextBox 22" id="22"/>
              <p:cNvSpPr txBox="true"/>
              <p:nvPr/>
            </p:nvSpPr>
            <p:spPr>
              <a:xfrm>
                <a:off x="0" y="-38100"/>
                <a:ext cx="1751844" cy="979044"/>
              </a:xfrm>
              <a:prstGeom prst="rect">
                <a:avLst/>
              </a:prstGeom>
            </p:spPr>
            <p:txBody>
              <a:bodyPr anchor="ctr" rtlCol="false" tIns="49133" lIns="49133" bIns="49133" rIns="49133"/>
              <a:lstStyle/>
              <a:p>
                <a:pPr algn="ctr">
                  <a:lnSpc>
                    <a:spcPts val="2659"/>
                  </a:lnSpc>
                </a:pPr>
              </a:p>
            </p:txBody>
          </p:sp>
        </p:grpSp>
        <p:sp>
          <p:nvSpPr>
            <p:cNvPr name="TextBox 23" id="23"/>
            <p:cNvSpPr txBox="true"/>
            <p:nvPr/>
          </p:nvSpPr>
          <p:spPr>
            <a:xfrm rot="0">
              <a:off x="772885" y="1073471"/>
              <a:ext cx="7481675" cy="4069667"/>
            </a:xfrm>
            <a:prstGeom prst="rect">
              <a:avLst/>
            </a:prstGeom>
          </p:spPr>
          <p:txBody>
            <a:bodyPr anchor="t" rtlCol="false" tIns="0" lIns="0" bIns="0" rIns="0">
              <a:spAutoFit/>
            </a:bodyPr>
            <a:lstStyle/>
            <a:p>
              <a:pPr algn="l">
                <a:lnSpc>
                  <a:spcPts val="4055"/>
                </a:lnSpc>
              </a:pPr>
              <a:r>
                <a:rPr lang="en-US" sz="2896">
                  <a:solidFill>
                    <a:srgbClr val="000000"/>
                  </a:solidFill>
                  <a:latin typeface="Times New Roman"/>
                  <a:ea typeface="Times New Roman"/>
                  <a:cs typeface="Times New Roman"/>
                  <a:sym typeface="Times New Roman"/>
                </a:rPr>
                <a:t>What were the average opening, closing, high, and low prices during this period? Understanding these key metrics will help us gauge overall market sentiment.</a:t>
              </a:r>
            </a:p>
            <a:p>
              <a:pPr algn="l">
                <a:lnSpc>
                  <a:spcPts val="4055"/>
                </a:lnSpc>
              </a:pPr>
            </a:p>
          </p:txBody>
        </p:sp>
        <p:sp>
          <p:nvSpPr>
            <p:cNvPr name="TextBox 24" id="24"/>
            <p:cNvSpPr txBox="true"/>
            <p:nvPr/>
          </p:nvSpPr>
          <p:spPr>
            <a:xfrm rot="0">
              <a:off x="0" y="-85725"/>
              <a:ext cx="6266322" cy="846335"/>
            </a:xfrm>
            <a:prstGeom prst="rect">
              <a:avLst/>
            </a:prstGeom>
          </p:spPr>
          <p:txBody>
            <a:bodyPr anchor="t" rtlCol="false" tIns="0" lIns="0" bIns="0" rIns="0">
              <a:spAutoFit/>
            </a:bodyPr>
            <a:lstStyle/>
            <a:p>
              <a:pPr algn="l">
                <a:lnSpc>
                  <a:spcPts val="5307"/>
                </a:lnSpc>
              </a:pPr>
              <a:r>
                <a:rPr lang="en-US" sz="3791">
                  <a:solidFill>
                    <a:srgbClr val="FFFFFF"/>
                  </a:solidFill>
                  <a:latin typeface="Alatsi"/>
                  <a:ea typeface="Alatsi"/>
                  <a:cs typeface="Alatsi"/>
                  <a:sym typeface="Alatsi"/>
                </a:rPr>
                <a:t>Performance Analysis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51421" y="48585"/>
            <a:ext cx="10451219" cy="873752"/>
          </a:xfrm>
          <a:prstGeom prst="rect">
            <a:avLst/>
          </a:prstGeom>
        </p:spPr>
        <p:txBody>
          <a:bodyPr anchor="t" rtlCol="false" tIns="0" lIns="0" bIns="0" rIns="0">
            <a:spAutoFit/>
          </a:bodyPr>
          <a:lstStyle/>
          <a:p>
            <a:pPr algn="ctr">
              <a:lnSpc>
                <a:spcPts val="6440"/>
              </a:lnSpc>
            </a:pPr>
            <a:r>
              <a:rPr lang="en-US" sz="4600">
                <a:solidFill>
                  <a:srgbClr val="053575"/>
                </a:solidFill>
                <a:latin typeface="Times New Roman Bold"/>
                <a:ea typeface="Times New Roman Bold"/>
                <a:cs typeface="Times New Roman Bold"/>
                <a:sym typeface="Times New Roman Bold"/>
              </a:rPr>
              <a:t>THEY ALSO WANT TO KNOW..</a:t>
            </a:r>
          </a:p>
        </p:txBody>
      </p:sp>
      <p:grpSp>
        <p:nvGrpSpPr>
          <p:cNvPr name="Group 3" id="3"/>
          <p:cNvGrpSpPr/>
          <p:nvPr/>
        </p:nvGrpSpPr>
        <p:grpSpPr>
          <a:xfrm rot="0">
            <a:off x="1803862" y="2035973"/>
            <a:ext cx="6967193" cy="3362385"/>
            <a:chOff x="0" y="0"/>
            <a:chExt cx="1751844" cy="845445"/>
          </a:xfrm>
        </p:grpSpPr>
        <p:sp>
          <p:nvSpPr>
            <p:cNvPr name="Freeform 4" id="4"/>
            <p:cNvSpPr/>
            <p:nvPr/>
          </p:nvSpPr>
          <p:spPr>
            <a:xfrm flipH="false" flipV="false" rot="0">
              <a:off x="0" y="0"/>
              <a:ext cx="1751844" cy="845445"/>
            </a:xfrm>
            <a:custGeom>
              <a:avLst/>
              <a:gdLst/>
              <a:ahLst/>
              <a:cxnLst/>
              <a:rect r="r" b="b" t="t" l="l"/>
              <a:pathLst>
                <a:path h="845445" w="1751844">
                  <a:moveTo>
                    <a:pt x="56671" y="0"/>
                  </a:moveTo>
                  <a:lnTo>
                    <a:pt x="1695173" y="0"/>
                  </a:lnTo>
                  <a:cubicBezTo>
                    <a:pt x="1726472" y="0"/>
                    <a:pt x="1751844" y="25372"/>
                    <a:pt x="1751844" y="56671"/>
                  </a:cubicBezTo>
                  <a:lnTo>
                    <a:pt x="1751844" y="788774"/>
                  </a:lnTo>
                  <a:cubicBezTo>
                    <a:pt x="1751844" y="820072"/>
                    <a:pt x="1726472" y="845445"/>
                    <a:pt x="1695173" y="845445"/>
                  </a:cubicBezTo>
                  <a:lnTo>
                    <a:pt x="56671" y="845445"/>
                  </a:lnTo>
                  <a:cubicBezTo>
                    <a:pt x="25372" y="845445"/>
                    <a:pt x="0" y="820072"/>
                    <a:pt x="0" y="788774"/>
                  </a:cubicBezTo>
                  <a:lnTo>
                    <a:pt x="0" y="56671"/>
                  </a:lnTo>
                  <a:cubicBezTo>
                    <a:pt x="0" y="25372"/>
                    <a:pt x="25372" y="0"/>
                    <a:pt x="56671" y="0"/>
                  </a:cubicBezTo>
                  <a:close/>
                </a:path>
              </a:pathLst>
            </a:custGeom>
            <a:solidFill>
              <a:srgbClr val="F6F3EB"/>
            </a:solidFill>
          </p:spPr>
        </p:sp>
        <p:sp>
          <p:nvSpPr>
            <p:cNvPr name="TextBox 5" id="5"/>
            <p:cNvSpPr txBox="true"/>
            <p:nvPr/>
          </p:nvSpPr>
          <p:spPr>
            <a:xfrm>
              <a:off x="0" y="-38100"/>
              <a:ext cx="1751844" cy="883545"/>
            </a:xfrm>
            <a:prstGeom prst="rect">
              <a:avLst/>
            </a:prstGeom>
          </p:spPr>
          <p:txBody>
            <a:bodyPr anchor="ctr" rtlCol="false" tIns="53211" lIns="53211" bIns="53211" rIns="53211"/>
            <a:lstStyle/>
            <a:p>
              <a:pPr algn="ctr">
                <a:lnSpc>
                  <a:spcPts val="2660"/>
                </a:lnSpc>
              </a:pPr>
            </a:p>
          </p:txBody>
        </p:sp>
      </p:grpSp>
      <p:sp>
        <p:nvSpPr>
          <p:cNvPr name="TextBox 6" id="6"/>
          <p:cNvSpPr txBox="true"/>
          <p:nvPr/>
        </p:nvSpPr>
        <p:spPr>
          <a:xfrm rot="0">
            <a:off x="2442159" y="2277624"/>
            <a:ext cx="6076958" cy="2787818"/>
          </a:xfrm>
          <a:prstGeom prst="rect">
            <a:avLst/>
          </a:prstGeom>
        </p:spPr>
        <p:txBody>
          <a:bodyPr anchor="t" rtlCol="false" tIns="0" lIns="0" bIns="0" rIns="0">
            <a:spAutoFit/>
          </a:bodyPr>
          <a:lstStyle/>
          <a:p>
            <a:pPr algn="l">
              <a:lnSpc>
                <a:spcPts val="4392"/>
              </a:lnSpc>
            </a:pPr>
            <a:r>
              <a:rPr lang="en-US" sz="3137">
                <a:solidFill>
                  <a:srgbClr val="000000"/>
                </a:solidFill>
                <a:latin typeface="Times New Roman"/>
                <a:ea typeface="Times New Roman"/>
                <a:cs typeface="Times New Roman"/>
                <a:sym typeface="Times New Roman"/>
              </a:rPr>
              <a:t>How volatile has the stock price been? Analyzing standard deviation will give us a picture of the risk associated with investing in Safaricom.</a:t>
            </a:r>
          </a:p>
        </p:txBody>
      </p:sp>
      <p:sp>
        <p:nvSpPr>
          <p:cNvPr name="TextBox 7" id="7"/>
          <p:cNvSpPr txBox="true"/>
          <p:nvPr/>
        </p:nvSpPr>
        <p:spPr>
          <a:xfrm rot="0">
            <a:off x="1675489" y="1360488"/>
            <a:ext cx="4241443" cy="700239"/>
          </a:xfrm>
          <a:prstGeom prst="rect">
            <a:avLst/>
          </a:prstGeom>
        </p:spPr>
        <p:txBody>
          <a:bodyPr anchor="t" rtlCol="false" tIns="0" lIns="0" bIns="0" rIns="0">
            <a:spAutoFit/>
          </a:bodyPr>
          <a:lstStyle/>
          <a:p>
            <a:pPr algn="l">
              <a:lnSpc>
                <a:spcPts val="5747"/>
              </a:lnSpc>
            </a:pPr>
            <a:r>
              <a:rPr lang="en-US" sz="4105">
                <a:solidFill>
                  <a:srgbClr val="FFFFFF"/>
                </a:solidFill>
                <a:latin typeface="Alatsi"/>
                <a:ea typeface="Alatsi"/>
                <a:cs typeface="Alatsi"/>
                <a:sym typeface="Alatsi"/>
              </a:rPr>
              <a:t>Volatility &amp; Risk</a:t>
            </a:r>
          </a:p>
        </p:txBody>
      </p:sp>
      <p:sp>
        <p:nvSpPr>
          <p:cNvPr name="TextBox 8" id="8"/>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F7C706"/>
                </a:solidFill>
                <a:latin typeface="Alatsi"/>
                <a:ea typeface="Alatsi"/>
                <a:cs typeface="Alatsi"/>
                <a:sym typeface="Alatsi"/>
              </a:rPr>
              <a:t>NexTech Academy 2024</a:t>
            </a:r>
          </a:p>
        </p:txBody>
      </p:sp>
      <p:sp>
        <p:nvSpPr>
          <p:cNvPr name="AutoShape 9" id="9"/>
          <p:cNvSpPr/>
          <p:nvPr/>
        </p:nvSpPr>
        <p:spPr>
          <a:xfrm flipH="true" flipV="true">
            <a:off x="1090490" y="-104525"/>
            <a:ext cx="5403" cy="2997456"/>
          </a:xfrm>
          <a:prstGeom prst="line">
            <a:avLst/>
          </a:prstGeom>
          <a:ln cap="flat" w="114300">
            <a:solidFill>
              <a:srgbClr val="053575"/>
            </a:solidFill>
            <a:prstDash val="solid"/>
            <a:headEnd type="none" len="sm" w="sm"/>
            <a:tailEnd type="none" len="sm" w="sm"/>
          </a:ln>
        </p:spPr>
      </p:sp>
      <p:sp>
        <p:nvSpPr>
          <p:cNvPr name="AutoShape 10" id="10"/>
          <p:cNvSpPr/>
          <p:nvPr/>
        </p:nvSpPr>
        <p:spPr>
          <a:xfrm flipH="true" flipV="true">
            <a:off x="1085850" y="7289441"/>
            <a:ext cx="5403" cy="2997456"/>
          </a:xfrm>
          <a:prstGeom prst="line">
            <a:avLst/>
          </a:prstGeom>
          <a:ln cap="flat" w="114300">
            <a:solidFill>
              <a:srgbClr val="053575"/>
            </a:solidFill>
            <a:prstDash val="solid"/>
            <a:headEnd type="none" len="sm" w="sm"/>
            <a:tailEnd type="none" len="sm" w="sm"/>
          </a:ln>
        </p:spPr>
      </p:sp>
      <p:grpSp>
        <p:nvGrpSpPr>
          <p:cNvPr name="Group 11" id="11"/>
          <p:cNvGrpSpPr/>
          <p:nvPr/>
        </p:nvGrpSpPr>
        <p:grpSpPr>
          <a:xfrm rot="0">
            <a:off x="15859155"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BCB0E"/>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2 Bold"/>
                  <a:ea typeface="Open Sans 2 Bold"/>
                  <a:cs typeface="Open Sans 2 Bold"/>
                  <a:sym typeface="Open Sans 2 Bold"/>
                </a:rPr>
                <a:t>4</a:t>
              </a:r>
            </a:p>
          </p:txBody>
        </p:sp>
      </p:grpSp>
      <p:sp>
        <p:nvSpPr>
          <p:cNvPr name="Freeform 16" id="16"/>
          <p:cNvSpPr/>
          <p:nvPr/>
        </p:nvSpPr>
        <p:spPr>
          <a:xfrm flipH="false" flipV="false" rot="0">
            <a:off x="196965" y="931545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6437174" y="6254260"/>
            <a:ext cx="7559491" cy="3237840"/>
            <a:chOff x="0" y="0"/>
            <a:chExt cx="2016287" cy="863605"/>
          </a:xfrm>
        </p:grpSpPr>
        <p:sp>
          <p:nvSpPr>
            <p:cNvPr name="Freeform 18" id="18"/>
            <p:cNvSpPr/>
            <p:nvPr/>
          </p:nvSpPr>
          <p:spPr>
            <a:xfrm flipH="false" flipV="false" rot="0">
              <a:off x="0" y="0"/>
              <a:ext cx="2016287" cy="863605"/>
            </a:xfrm>
            <a:custGeom>
              <a:avLst/>
              <a:gdLst/>
              <a:ahLst/>
              <a:cxnLst/>
              <a:rect r="r" b="b" t="t" l="l"/>
              <a:pathLst>
                <a:path h="863605" w="2016287">
                  <a:moveTo>
                    <a:pt x="52231" y="0"/>
                  </a:moveTo>
                  <a:lnTo>
                    <a:pt x="1964056" y="0"/>
                  </a:lnTo>
                  <a:cubicBezTo>
                    <a:pt x="1977909" y="0"/>
                    <a:pt x="1991194" y="5503"/>
                    <a:pt x="2000989" y="15298"/>
                  </a:cubicBezTo>
                  <a:cubicBezTo>
                    <a:pt x="2010784" y="25093"/>
                    <a:pt x="2016287" y="38378"/>
                    <a:pt x="2016287" y="52231"/>
                  </a:cubicBezTo>
                  <a:lnTo>
                    <a:pt x="2016287" y="811374"/>
                  </a:lnTo>
                  <a:cubicBezTo>
                    <a:pt x="2016287" y="840221"/>
                    <a:pt x="1992903" y="863605"/>
                    <a:pt x="1964056" y="863605"/>
                  </a:cubicBezTo>
                  <a:lnTo>
                    <a:pt x="52231" y="863605"/>
                  </a:lnTo>
                  <a:cubicBezTo>
                    <a:pt x="23385" y="863605"/>
                    <a:pt x="0" y="840221"/>
                    <a:pt x="0" y="811374"/>
                  </a:cubicBezTo>
                  <a:lnTo>
                    <a:pt x="0" y="52231"/>
                  </a:lnTo>
                  <a:cubicBezTo>
                    <a:pt x="0" y="23385"/>
                    <a:pt x="23385" y="0"/>
                    <a:pt x="52231" y="0"/>
                  </a:cubicBezTo>
                  <a:close/>
                </a:path>
              </a:pathLst>
            </a:custGeom>
            <a:solidFill>
              <a:srgbClr val="F6F3EB"/>
            </a:solidFill>
          </p:spPr>
        </p:sp>
        <p:sp>
          <p:nvSpPr>
            <p:cNvPr name="TextBox 19" id="19"/>
            <p:cNvSpPr txBox="true"/>
            <p:nvPr/>
          </p:nvSpPr>
          <p:spPr>
            <a:xfrm>
              <a:off x="0" y="-38100"/>
              <a:ext cx="2016287" cy="901705"/>
            </a:xfrm>
            <a:prstGeom prst="rect">
              <a:avLst/>
            </a:prstGeom>
          </p:spPr>
          <p:txBody>
            <a:bodyPr anchor="ctr" rtlCol="false" tIns="50162" lIns="50162" bIns="50162" rIns="50162"/>
            <a:lstStyle/>
            <a:p>
              <a:pPr algn="ctr">
                <a:lnSpc>
                  <a:spcPts val="2660"/>
                </a:lnSpc>
              </a:pPr>
            </a:p>
          </p:txBody>
        </p:sp>
      </p:grpSp>
      <p:sp>
        <p:nvSpPr>
          <p:cNvPr name="TextBox 20" id="20"/>
          <p:cNvSpPr txBox="true"/>
          <p:nvPr/>
        </p:nvSpPr>
        <p:spPr>
          <a:xfrm rot="0">
            <a:off x="6856791" y="6677645"/>
            <a:ext cx="6634780" cy="3142970"/>
          </a:xfrm>
          <a:prstGeom prst="rect">
            <a:avLst/>
          </a:prstGeom>
        </p:spPr>
        <p:txBody>
          <a:bodyPr anchor="t" rtlCol="false" tIns="0" lIns="0" bIns="0" rIns="0">
            <a:spAutoFit/>
          </a:bodyPr>
          <a:lstStyle/>
          <a:p>
            <a:pPr algn="l">
              <a:lnSpc>
                <a:spcPts val="4140"/>
              </a:lnSpc>
            </a:pPr>
            <a:r>
              <a:rPr lang="en-US" sz="2957">
                <a:solidFill>
                  <a:srgbClr val="000000"/>
                </a:solidFill>
                <a:latin typeface="Times New Roman"/>
                <a:ea typeface="Times New Roman"/>
                <a:cs typeface="Times New Roman"/>
                <a:sym typeface="Times New Roman"/>
              </a:rPr>
              <a:t>Did Safaricom experience any significant price spikes or dips? Knowing the dates and corresponding prices associated with these events could be valuable for future analysis.</a:t>
            </a:r>
          </a:p>
          <a:p>
            <a:pPr algn="l">
              <a:lnSpc>
                <a:spcPts val="4140"/>
              </a:lnSpc>
            </a:pPr>
          </a:p>
        </p:txBody>
      </p:sp>
      <p:sp>
        <p:nvSpPr>
          <p:cNvPr name="TextBox 21" id="21"/>
          <p:cNvSpPr txBox="true"/>
          <p:nvPr/>
        </p:nvSpPr>
        <p:spPr>
          <a:xfrm rot="0">
            <a:off x="6316156" y="5603583"/>
            <a:ext cx="2214303" cy="673215"/>
          </a:xfrm>
          <a:prstGeom prst="rect">
            <a:avLst/>
          </a:prstGeom>
        </p:spPr>
        <p:txBody>
          <a:bodyPr anchor="t" rtlCol="false" tIns="0" lIns="0" bIns="0" rIns="0">
            <a:spAutoFit/>
          </a:bodyPr>
          <a:lstStyle/>
          <a:p>
            <a:pPr algn="l">
              <a:lnSpc>
                <a:spcPts val="5418"/>
              </a:lnSpc>
            </a:pPr>
            <a:r>
              <a:rPr lang="en-US" sz="3870">
                <a:solidFill>
                  <a:srgbClr val="FFFFFF"/>
                </a:solidFill>
                <a:latin typeface="Alatsi"/>
                <a:ea typeface="Alatsi"/>
                <a:cs typeface="Alatsi"/>
                <a:sym typeface="Alatsi"/>
              </a:rPr>
              <a:t>Extremes</a:t>
            </a:r>
          </a:p>
        </p:txBody>
      </p:sp>
      <p:grpSp>
        <p:nvGrpSpPr>
          <p:cNvPr name="Group 22" id="22"/>
          <p:cNvGrpSpPr/>
          <p:nvPr/>
        </p:nvGrpSpPr>
        <p:grpSpPr>
          <a:xfrm rot="0">
            <a:off x="10654197" y="2067060"/>
            <a:ext cx="6810421" cy="3286726"/>
            <a:chOff x="0" y="0"/>
            <a:chExt cx="1751844" cy="845445"/>
          </a:xfrm>
        </p:grpSpPr>
        <p:sp>
          <p:nvSpPr>
            <p:cNvPr name="Freeform 23" id="23"/>
            <p:cNvSpPr/>
            <p:nvPr/>
          </p:nvSpPr>
          <p:spPr>
            <a:xfrm flipH="false" flipV="false" rot="0">
              <a:off x="0" y="0"/>
              <a:ext cx="1751844" cy="845445"/>
            </a:xfrm>
            <a:custGeom>
              <a:avLst/>
              <a:gdLst/>
              <a:ahLst/>
              <a:cxnLst/>
              <a:rect r="r" b="b" t="t" l="l"/>
              <a:pathLst>
                <a:path h="845445" w="1751844">
                  <a:moveTo>
                    <a:pt x="57976" y="0"/>
                  </a:moveTo>
                  <a:lnTo>
                    <a:pt x="1693869" y="0"/>
                  </a:lnTo>
                  <a:cubicBezTo>
                    <a:pt x="1725888" y="0"/>
                    <a:pt x="1751844" y="25957"/>
                    <a:pt x="1751844" y="57976"/>
                  </a:cubicBezTo>
                  <a:lnTo>
                    <a:pt x="1751844" y="787469"/>
                  </a:lnTo>
                  <a:cubicBezTo>
                    <a:pt x="1751844" y="819488"/>
                    <a:pt x="1725888" y="845445"/>
                    <a:pt x="1693869" y="845445"/>
                  </a:cubicBezTo>
                  <a:lnTo>
                    <a:pt x="57976" y="845445"/>
                  </a:lnTo>
                  <a:cubicBezTo>
                    <a:pt x="25957" y="845445"/>
                    <a:pt x="0" y="819488"/>
                    <a:pt x="0" y="787469"/>
                  </a:cubicBezTo>
                  <a:lnTo>
                    <a:pt x="0" y="57976"/>
                  </a:lnTo>
                  <a:cubicBezTo>
                    <a:pt x="0" y="25957"/>
                    <a:pt x="25957" y="0"/>
                    <a:pt x="57976" y="0"/>
                  </a:cubicBezTo>
                  <a:close/>
                </a:path>
              </a:pathLst>
            </a:custGeom>
            <a:solidFill>
              <a:srgbClr val="F6F3EB"/>
            </a:solidFill>
          </p:spPr>
        </p:sp>
        <p:sp>
          <p:nvSpPr>
            <p:cNvPr name="TextBox 24" id="24"/>
            <p:cNvSpPr txBox="true"/>
            <p:nvPr/>
          </p:nvSpPr>
          <p:spPr>
            <a:xfrm>
              <a:off x="0" y="-38100"/>
              <a:ext cx="1751844" cy="883545"/>
            </a:xfrm>
            <a:prstGeom prst="rect">
              <a:avLst/>
            </a:prstGeom>
          </p:spPr>
          <p:txBody>
            <a:bodyPr anchor="ctr" rtlCol="false" tIns="52013" lIns="52013" bIns="52013" rIns="52013"/>
            <a:lstStyle/>
            <a:p>
              <a:pPr algn="ctr">
                <a:lnSpc>
                  <a:spcPts val="2659"/>
                </a:lnSpc>
              </a:pPr>
            </a:p>
          </p:txBody>
        </p:sp>
      </p:grpSp>
      <p:sp>
        <p:nvSpPr>
          <p:cNvPr name="TextBox 25" id="25"/>
          <p:cNvSpPr txBox="true"/>
          <p:nvPr/>
        </p:nvSpPr>
        <p:spPr>
          <a:xfrm rot="0">
            <a:off x="11278132" y="2300487"/>
            <a:ext cx="5940217" cy="2727874"/>
          </a:xfrm>
          <a:prstGeom prst="rect">
            <a:avLst/>
          </a:prstGeom>
        </p:spPr>
        <p:txBody>
          <a:bodyPr anchor="t" rtlCol="false" tIns="0" lIns="0" bIns="0" rIns="0">
            <a:spAutoFit/>
          </a:bodyPr>
          <a:lstStyle/>
          <a:p>
            <a:pPr algn="l">
              <a:lnSpc>
                <a:spcPts val="4293"/>
              </a:lnSpc>
            </a:pPr>
            <a:r>
              <a:rPr lang="en-US" sz="3066">
                <a:solidFill>
                  <a:srgbClr val="000000"/>
                </a:solidFill>
                <a:latin typeface="Times New Roman"/>
                <a:ea typeface="Times New Roman"/>
                <a:cs typeface="Times New Roman"/>
                <a:sym typeface="Times New Roman"/>
              </a:rPr>
              <a:t>Was there a correlation between trading volume and price movements? Higher volume days might indicate periods of increased investor interest or market activity.</a:t>
            </a:r>
          </a:p>
        </p:txBody>
      </p:sp>
      <p:sp>
        <p:nvSpPr>
          <p:cNvPr name="TextBox 26" id="26"/>
          <p:cNvSpPr txBox="true"/>
          <p:nvPr/>
        </p:nvSpPr>
        <p:spPr>
          <a:xfrm rot="0">
            <a:off x="10528713" y="1405059"/>
            <a:ext cx="4146004" cy="686197"/>
          </a:xfrm>
          <a:prstGeom prst="rect">
            <a:avLst/>
          </a:prstGeom>
        </p:spPr>
        <p:txBody>
          <a:bodyPr anchor="t" rtlCol="false" tIns="0" lIns="0" bIns="0" rIns="0">
            <a:spAutoFit/>
          </a:bodyPr>
          <a:lstStyle/>
          <a:p>
            <a:pPr algn="l">
              <a:lnSpc>
                <a:spcPts val="5618"/>
              </a:lnSpc>
            </a:pPr>
            <a:r>
              <a:rPr lang="en-US" sz="4013">
                <a:solidFill>
                  <a:srgbClr val="FFFFFF"/>
                </a:solidFill>
                <a:latin typeface="Alatsi"/>
                <a:ea typeface="Alatsi"/>
                <a:cs typeface="Alatsi"/>
                <a:sym typeface="Alatsi"/>
              </a:rPr>
              <a:t>Volume Insights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F7C706"/>
                </a:solidFill>
                <a:latin typeface="Alatsi"/>
                <a:ea typeface="Alatsi"/>
                <a:cs typeface="Alatsi"/>
                <a:sym typeface="Alatsi"/>
              </a:rPr>
              <a:t>NexTech Academy 2024</a:t>
            </a:r>
          </a:p>
        </p:txBody>
      </p:sp>
      <p:sp>
        <p:nvSpPr>
          <p:cNvPr name="AutoShape 3" id="3"/>
          <p:cNvSpPr/>
          <p:nvPr/>
        </p:nvSpPr>
        <p:spPr>
          <a:xfrm flipH="true" flipV="true">
            <a:off x="1090490" y="-104525"/>
            <a:ext cx="5403" cy="2997456"/>
          </a:xfrm>
          <a:prstGeom prst="line">
            <a:avLst/>
          </a:prstGeom>
          <a:ln cap="flat" w="114300">
            <a:solidFill>
              <a:srgbClr val="053575"/>
            </a:solidFill>
            <a:prstDash val="solid"/>
            <a:headEnd type="none" len="sm" w="sm"/>
            <a:tailEnd type="none" len="sm" w="sm"/>
          </a:ln>
        </p:spPr>
      </p:sp>
      <p:sp>
        <p:nvSpPr>
          <p:cNvPr name="AutoShape 4" id="4"/>
          <p:cNvSpPr/>
          <p:nvPr/>
        </p:nvSpPr>
        <p:spPr>
          <a:xfrm flipH="true" flipV="true">
            <a:off x="1085850" y="7289441"/>
            <a:ext cx="5403" cy="2997456"/>
          </a:xfrm>
          <a:prstGeom prst="line">
            <a:avLst/>
          </a:prstGeom>
          <a:ln cap="flat" w="114300">
            <a:solidFill>
              <a:srgbClr val="053575"/>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BCB0E"/>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2 Bold"/>
                  <a:ea typeface="Open Sans 2 Bold"/>
                  <a:cs typeface="Open Sans 2 Bold"/>
                  <a:sym typeface="Open Sans 2 Bold"/>
                </a:rPr>
                <a:t>5</a:t>
              </a:r>
            </a:p>
          </p:txBody>
        </p:sp>
      </p:grpSp>
      <p:sp>
        <p:nvSpPr>
          <p:cNvPr name="TextBox 10" id="10"/>
          <p:cNvSpPr txBox="true"/>
          <p:nvPr/>
        </p:nvSpPr>
        <p:spPr>
          <a:xfrm rot="0">
            <a:off x="4016221" y="549928"/>
            <a:ext cx="9691369" cy="1152518"/>
          </a:xfrm>
          <a:prstGeom prst="rect">
            <a:avLst/>
          </a:prstGeom>
        </p:spPr>
        <p:txBody>
          <a:bodyPr anchor="t" rtlCol="false" tIns="0" lIns="0" bIns="0" rIns="0">
            <a:spAutoFit/>
          </a:bodyPr>
          <a:lstStyle/>
          <a:p>
            <a:pPr algn="ctr">
              <a:lnSpc>
                <a:spcPts val="8400"/>
              </a:lnSpc>
            </a:pPr>
            <a:r>
              <a:rPr lang="en-US" sz="6000">
                <a:solidFill>
                  <a:srgbClr val="063477"/>
                </a:solidFill>
                <a:latin typeface="Times New Roman Bold"/>
                <a:ea typeface="Times New Roman Bold"/>
                <a:cs typeface="Times New Roman Bold"/>
                <a:sym typeface="Times New Roman Bold"/>
              </a:rPr>
              <a:t>DATASET OVERVIEW</a:t>
            </a:r>
          </a:p>
        </p:txBody>
      </p:sp>
      <p:grpSp>
        <p:nvGrpSpPr>
          <p:cNvPr name="Group 11" id="11"/>
          <p:cNvGrpSpPr/>
          <p:nvPr/>
        </p:nvGrpSpPr>
        <p:grpSpPr>
          <a:xfrm rot="0">
            <a:off x="2615593" y="2496052"/>
            <a:ext cx="9892612" cy="793757"/>
            <a:chOff x="0" y="0"/>
            <a:chExt cx="13190150" cy="1058343"/>
          </a:xfrm>
        </p:grpSpPr>
        <p:sp>
          <p:nvSpPr>
            <p:cNvPr name="Freeform 12" id="12"/>
            <p:cNvSpPr/>
            <p:nvPr/>
          </p:nvSpPr>
          <p:spPr>
            <a:xfrm flipH="false" flipV="false" rot="0">
              <a:off x="0" y="0"/>
              <a:ext cx="1062205" cy="1058343"/>
            </a:xfrm>
            <a:custGeom>
              <a:avLst/>
              <a:gdLst/>
              <a:ahLst/>
              <a:cxnLst/>
              <a:rect r="r" b="b" t="t" l="l"/>
              <a:pathLst>
                <a:path h="1058343" w="1062205">
                  <a:moveTo>
                    <a:pt x="0" y="0"/>
                  </a:moveTo>
                  <a:lnTo>
                    <a:pt x="1062205" y="0"/>
                  </a:lnTo>
                  <a:lnTo>
                    <a:pt x="1062205" y="1058343"/>
                  </a:lnTo>
                  <a:lnTo>
                    <a:pt x="0" y="10583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867505" y="10800"/>
              <a:ext cx="11322645" cy="893868"/>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Times New Roman"/>
                  <a:ea typeface="Times New Roman"/>
                  <a:cs typeface="Times New Roman"/>
                  <a:sym typeface="Times New Roman"/>
                </a:rPr>
                <a:t>Daily stock prices from 2012 to June 2019.</a:t>
              </a:r>
            </a:p>
          </p:txBody>
        </p:sp>
      </p:grpSp>
      <p:grpSp>
        <p:nvGrpSpPr>
          <p:cNvPr name="Group 14" id="14"/>
          <p:cNvGrpSpPr/>
          <p:nvPr/>
        </p:nvGrpSpPr>
        <p:grpSpPr>
          <a:xfrm rot="0">
            <a:off x="2615593" y="4080385"/>
            <a:ext cx="14806174" cy="1249045"/>
            <a:chOff x="0" y="0"/>
            <a:chExt cx="19741566" cy="1665393"/>
          </a:xfrm>
        </p:grpSpPr>
        <p:sp>
          <p:nvSpPr>
            <p:cNvPr name="Freeform 15" id="15"/>
            <p:cNvSpPr/>
            <p:nvPr/>
          </p:nvSpPr>
          <p:spPr>
            <a:xfrm flipH="false" flipV="false" rot="0">
              <a:off x="0" y="0"/>
              <a:ext cx="1062205" cy="1058343"/>
            </a:xfrm>
            <a:custGeom>
              <a:avLst/>
              <a:gdLst/>
              <a:ahLst/>
              <a:cxnLst/>
              <a:rect r="r" b="b" t="t" l="l"/>
              <a:pathLst>
                <a:path h="1058343" w="1062205">
                  <a:moveTo>
                    <a:pt x="0" y="0"/>
                  </a:moveTo>
                  <a:lnTo>
                    <a:pt x="1062205" y="0"/>
                  </a:lnTo>
                  <a:lnTo>
                    <a:pt x="1062205" y="1058343"/>
                  </a:lnTo>
                  <a:lnTo>
                    <a:pt x="0" y="10583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772394" y="-104775"/>
              <a:ext cx="17969172" cy="1770168"/>
            </a:xfrm>
            <a:prstGeom prst="rect">
              <a:avLst/>
            </a:prstGeom>
          </p:spPr>
          <p:txBody>
            <a:bodyPr anchor="t" rtlCol="false" tIns="0" lIns="0" bIns="0" rIns="0">
              <a:spAutoFit/>
            </a:bodyPr>
            <a:lstStyle/>
            <a:p>
              <a:pPr algn="just">
                <a:lnSpc>
                  <a:spcPts val="5179"/>
                </a:lnSpc>
                <a:spcBef>
                  <a:spcPct val="0"/>
                </a:spcBef>
              </a:pPr>
              <a:r>
                <a:rPr lang="en-US" sz="3699">
                  <a:solidFill>
                    <a:srgbClr val="000000"/>
                  </a:solidFill>
                  <a:latin typeface="Times New Roman"/>
                  <a:ea typeface="Times New Roman"/>
                  <a:cs typeface="Times New Roman"/>
                  <a:sym typeface="Times New Roman"/>
                </a:rPr>
                <a:t>Columns: </a:t>
              </a:r>
              <a:r>
                <a:rPr lang="en-US" sz="3699">
                  <a:solidFill>
                    <a:srgbClr val="000000"/>
                  </a:solidFill>
                  <a:latin typeface="Times New Roman"/>
                  <a:ea typeface="Times New Roman"/>
                  <a:cs typeface="Times New Roman"/>
                  <a:sym typeface="Times New Roman"/>
                </a:rPr>
                <a:t>ID, Date, Open, High, Low, Close, Volume, Change %</a:t>
              </a:r>
            </a:p>
            <a:p>
              <a:pPr algn="just">
                <a:lnSpc>
                  <a:spcPts val="5179"/>
                </a:lnSpc>
                <a:spcBef>
                  <a:spcPct val="0"/>
                </a:spcBef>
              </a:pPr>
            </a:p>
          </p:txBody>
        </p:sp>
      </p:grpSp>
      <p:grpSp>
        <p:nvGrpSpPr>
          <p:cNvPr name="Group 17" id="17"/>
          <p:cNvGrpSpPr/>
          <p:nvPr/>
        </p:nvGrpSpPr>
        <p:grpSpPr>
          <a:xfrm rot="0">
            <a:off x="2615593" y="5600177"/>
            <a:ext cx="11091998" cy="793757"/>
            <a:chOff x="0" y="0"/>
            <a:chExt cx="14789330" cy="1058343"/>
          </a:xfrm>
        </p:grpSpPr>
        <p:sp>
          <p:nvSpPr>
            <p:cNvPr name="Freeform 18" id="18"/>
            <p:cNvSpPr/>
            <p:nvPr/>
          </p:nvSpPr>
          <p:spPr>
            <a:xfrm flipH="false" flipV="false" rot="0">
              <a:off x="0" y="0"/>
              <a:ext cx="1062205" cy="1058343"/>
            </a:xfrm>
            <a:custGeom>
              <a:avLst/>
              <a:gdLst/>
              <a:ahLst/>
              <a:cxnLst/>
              <a:rect r="r" b="b" t="t" l="l"/>
              <a:pathLst>
                <a:path h="1058343" w="1062205">
                  <a:moveTo>
                    <a:pt x="0" y="0"/>
                  </a:moveTo>
                  <a:lnTo>
                    <a:pt x="1062205" y="0"/>
                  </a:lnTo>
                  <a:lnTo>
                    <a:pt x="1062205" y="1058343"/>
                  </a:lnTo>
                  <a:lnTo>
                    <a:pt x="0" y="10583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867505" y="10800"/>
              <a:ext cx="12921826" cy="893868"/>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Times New Roman"/>
                  <a:ea typeface="Times New Roman"/>
                  <a:cs typeface="Times New Roman"/>
                  <a:sym typeface="Times New Roman"/>
                </a:rPr>
                <a:t>Stored in a .csv file named safcom_stocks.csv</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F7C706"/>
                </a:solidFill>
                <a:latin typeface="Alatsi"/>
                <a:ea typeface="Alatsi"/>
                <a:cs typeface="Alatsi"/>
                <a:sym typeface="Alatsi"/>
              </a:rPr>
              <a:t>NexTech Academy 2024</a:t>
            </a:r>
          </a:p>
        </p:txBody>
      </p:sp>
      <p:sp>
        <p:nvSpPr>
          <p:cNvPr name="AutoShape 3" id="3"/>
          <p:cNvSpPr/>
          <p:nvPr/>
        </p:nvSpPr>
        <p:spPr>
          <a:xfrm flipH="true" flipV="true">
            <a:off x="1090490" y="-104525"/>
            <a:ext cx="5403" cy="2997456"/>
          </a:xfrm>
          <a:prstGeom prst="line">
            <a:avLst/>
          </a:prstGeom>
          <a:ln cap="flat" w="114300">
            <a:solidFill>
              <a:srgbClr val="053575"/>
            </a:solidFill>
            <a:prstDash val="solid"/>
            <a:headEnd type="none" len="sm" w="sm"/>
            <a:tailEnd type="none" len="sm" w="sm"/>
          </a:ln>
        </p:spPr>
      </p:sp>
      <p:sp>
        <p:nvSpPr>
          <p:cNvPr name="AutoShape 4" id="4"/>
          <p:cNvSpPr/>
          <p:nvPr/>
        </p:nvSpPr>
        <p:spPr>
          <a:xfrm flipH="true" flipV="true">
            <a:off x="1085850" y="7289441"/>
            <a:ext cx="5403" cy="2997456"/>
          </a:xfrm>
          <a:prstGeom prst="line">
            <a:avLst/>
          </a:prstGeom>
          <a:ln cap="flat" w="114300">
            <a:solidFill>
              <a:srgbClr val="053575"/>
            </a:solidFill>
            <a:prstDash val="solid"/>
            <a:headEnd type="none" len="sm" w="sm"/>
            <a:tailEnd type="none" len="sm" w="sm"/>
          </a:ln>
        </p:spPr>
      </p:sp>
      <p:grpSp>
        <p:nvGrpSpPr>
          <p:cNvPr name="Group 5" id="5"/>
          <p:cNvGrpSpPr/>
          <p:nvPr/>
        </p:nvGrpSpPr>
        <p:grpSpPr>
          <a:xfrm rot="0">
            <a:off x="16477994" y="29221"/>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BCB0E"/>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2 Bold"/>
                  <a:ea typeface="Open Sans 2 Bold"/>
                  <a:cs typeface="Open Sans 2 Bold"/>
                  <a:sym typeface="Open Sans 2 Bold"/>
                </a:rPr>
                <a:t>6</a:t>
              </a:r>
            </a:p>
          </p:txBody>
        </p:sp>
      </p:grpSp>
      <p:sp>
        <p:nvSpPr>
          <p:cNvPr name="TextBox 10" id="10"/>
          <p:cNvSpPr txBox="true"/>
          <p:nvPr/>
        </p:nvSpPr>
        <p:spPr>
          <a:xfrm rot="0">
            <a:off x="1136877" y="693738"/>
            <a:ext cx="15503584" cy="990727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Times New Roman"/>
                <a:ea typeface="Times New Roman"/>
                <a:cs typeface="Times New Roman"/>
                <a:sym typeface="Times New Roman"/>
              </a:rPr>
              <a:t>Stocks- In the world of finance, a stock (also called a share) represents a unit of ownership in a corporation. When you buy a stock, you're essentially purchasing a tiny piece of the company.</a:t>
            </a:r>
          </a:p>
          <a:p>
            <a:pPr algn="l" marL="798829" indent="-399415" lvl="1">
              <a:lnSpc>
                <a:spcPts val="5179"/>
              </a:lnSpc>
              <a:buFont typeface="Arial"/>
              <a:buChar char="•"/>
            </a:pPr>
            <a:r>
              <a:rPr lang="en-US" sz="3699">
                <a:solidFill>
                  <a:srgbClr val="000000"/>
                </a:solidFill>
                <a:latin typeface="Times New Roman"/>
                <a:ea typeface="Times New Roman"/>
                <a:cs typeface="Times New Roman"/>
                <a:sym typeface="Times New Roman"/>
              </a:rPr>
              <a:t>Open -The price at which the stock starts trading when the market opens. The NSE trading hours are typically from 9:00 AM to 3:00 PM East Africa Time (EAT).</a:t>
            </a:r>
          </a:p>
          <a:p>
            <a:pPr algn="l" marL="798829" indent="-399415" lvl="1">
              <a:lnSpc>
                <a:spcPts val="5179"/>
              </a:lnSpc>
              <a:spcBef>
                <a:spcPct val="0"/>
              </a:spcBef>
              <a:buFont typeface="Arial"/>
              <a:buChar char="•"/>
            </a:pPr>
            <a:r>
              <a:rPr lang="en-US" sz="3699">
                <a:solidFill>
                  <a:srgbClr val="000000"/>
                </a:solidFill>
                <a:latin typeface="Times New Roman"/>
                <a:ea typeface="Times New Roman"/>
                <a:cs typeface="Times New Roman"/>
                <a:sym typeface="Times New Roman"/>
              </a:rPr>
              <a:t>High- The highest price the stock re</a:t>
            </a:r>
            <a:r>
              <a:rPr lang="en-US" sz="3699">
                <a:solidFill>
                  <a:srgbClr val="000000"/>
                </a:solidFill>
                <a:latin typeface="Times New Roman"/>
                <a:ea typeface="Times New Roman"/>
                <a:cs typeface="Times New Roman"/>
                <a:sym typeface="Times New Roman"/>
              </a:rPr>
              <a:t>aches during the trading day.</a:t>
            </a:r>
          </a:p>
          <a:p>
            <a:pPr algn="l" marL="798829" indent="-399415" lvl="1">
              <a:lnSpc>
                <a:spcPts val="5179"/>
              </a:lnSpc>
              <a:spcBef>
                <a:spcPct val="0"/>
              </a:spcBef>
              <a:buFont typeface="Arial"/>
              <a:buChar char="•"/>
            </a:pPr>
            <a:r>
              <a:rPr lang="en-US" sz="3699">
                <a:solidFill>
                  <a:srgbClr val="000000"/>
                </a:solidFill>
                <a:latin typeface="Times New Roman"/>
                <a:ea typeface="Times New Roman"/>
                <a:cs typeface="Times New Roman"/>
                <a:sym typeface="Times New Roman"/>
              </a:rPr>
              <a:t>Low - The lowest price the stock reaches during the trading day.</a:t>
            </a:r>
          </a:p>
          <a:p>
            <a:pPr algn="l" marL="798829" indent="-399415" lvl="1">
              <a:lnSpc>
                <a:spcPts val="5179"/>
              </a:lnSpc>
              <a:spcBef>
                <a:spcPct val="0"/>
              </a:spcBef>
              <a:buFont typeface="Arial"/>
              <a:buChar char="•"/>
            </a:pPr>
            <a:r>
              <a:rPr lang="en-US" sz="3699">
                <a:solidFill>
                  <a:srgbClr val="000000"/>
                </a:solidFill>
                <a:latin typeface="Times New Roman"/>
                <a:ea typeface="Times New Roman"/>
                <a:cs typeface="Times New Roman"/>
                <a:sym typeface="Times New Roman"/>
              </a:rPr>
              <a:t>Close: The price at which the stock ends trading when the market closes.</a:t>
            </a:r>
          </a:p>
          <a:p>
            <a:pPr algn="l" marL="798829" indent="-399415" lvl="1">
              <a:lnSpc>
                <a:spcPts val="5179"/>
              </a:lnSpc>
              <a:spcBef>
                <a:spcPct val="0"/>
              </a:spcBef>
              <a:buFont typeface="Arial"/>
              <a:buChar char="•"/>
            </a:pPr>
            <a:r>
              <a:rPr lang="en-US" sz="3699">
                <a:solidFill>
                  <a:srgbClr val="000000"/>
                </a:solidFill>
                <a:latin typeface="Times New Roman"/>
                <a:ea typeface="Times New Roman"/>
                <a:cs typeface="Times New Roman"/>
                <a:sym typeface="Times New Roman"/>
              </a:rPr>
              <a:t>Volume: The total number of shares traded during the day.</a:t>
            </a:r>
          </a:p>
          <a:p>
            <a:pPr algn="l" marL="798829" indent="-399415" lvl="1">
              <a:lnSpc>
                <a:spcPts val="5179"/>
              </a:lnSpc>
              <a:spcBef>
                <a:spcPct val="0"/>
              </a:spcBef>
              <a:buFont typeface="Arial"/>
              <a:buChar char="•"/>
            </a:pPr>
            <a:r>
              <a:rPr lang="en-US" sz="3699">
                <a:solidFill>
                  <a:srgbClr val="000000"/>
                </a:solidFill>
                <a:latin typeface="Times New Roman"/>
                <a:ea typeface="Times New Roman"/>
                <a:cs typeface="Times New Roman"/>
                <a:sym typeface="Times New Roman"/>
              </a:rPr>
              <a:t>Change %: The percentage change in the stock price from the previous trading day.</a:t>
            </a:r>
          </a:p>
          <a:p>
            <a:pPr algn="l" marL="798829" indent="-399415" lvl="1">
              <a:lnSpc>
                <a:spcPts val="5179"/>
              </a:lnSpc>
              <a:spcBef>
                <a:spcPct val="0"/>
              </a:spcBef>
              <a:buFont typeface="Arial"/>
              <a:buChar char="•"/>
            </a:pPr>
            <a:r>
              <a:rPr lang="en-US" sz="3699">
                <a:solidFill>
                  <a:srgbClr val="000000"/>
                </a:solidFill>
                <a:latin typeface="Times New Roman"/>
                <a:ea typeface="Times New Roman"/>
                <a:cs typeface="Times New Roman"/>
                <a:sym typeface="Times New Roman"/>
              </a:rPr>
              <a:t>Moving Average: technique used  to continuously calculate the average price over a specific period of time.</a:t>
            </a:r>
          </a:p>
          <a:p>
            <a:pPr algn="l">
              <a:lnSpc>
                <a:spcPts val="5179"/>
              </a:lnSpc>
              <a:spcBef>
                <a:spcPct val="0"/>
              </a:spcBef>
            </a:pPr>
          </a:p>
        </p:txBody>
      </p:sp>
      <p:pic>
        <p:nvPicPr>
          <p:cNvPr name="Picture 11" id="11"/>
          <p:cNvPicPr>
            <a:picLocks noChangeAspect="true"/>
          </p:cNvPicPr>
          <p:nvPr/>
        </p:nvPicPr>
        <p:blipFill>
          <a:blip r:embed="rId2"/>
          <a:srcRect l="0" t="0" r="0" b="0"/>
          <a:stretch>
            <a:fillRect/>
          </a:stretch>
        </p:blipFill>
        <p:spPr>
          <a:xfrm flipH="false" flipV="false" rot="0">
            <a:off x="16327685" y="9474090"/>
            <a:ext cx="1585019" cy="570607"/>
          </a:xfrm>
          <a:prstGeom prst="rect">
            <a:avLst/>
          </a:prstGeom>
        </p:spPr>
      </p:pic>
      <p:sp>
        <p:nvSpPr>
          <p:cNvPr name="TextBox 12" id="12"/>
          <p:cNvSpPr txBox="true"/>
          <p:nvPr/>
        </p:nvSpPr>
        <p:spPr>
          <a:xfrm rot="0">
            <a:off x="6636315" y="-22218"/>
            <a:ext cx="9691369" cy="1050918"/>
          </a:xfrm>
          <a:prstGeom prst="rect">
            <a:avLst/>
          </a:prstGeom>
        </p:spPr>
        <p:txBody>
          <a:bodyPr anchor="t" rtlCol="false" tIns="0" lIns="0" bIns="0" rIns="0">
            <a:spAutoFit/>
          </a:bodyPr>
          <a:lstStyle/>
          <a:p>
            <a:pPr algn="ctr">
              <a:lnSpc>
                <a:spcPts val="7700"/>
              </a:lnSpc>
            </a:pPr>
            <a:r>
              <a:rPr lang="en-US" sz="5500">
                <a:solidFill>
                  <a:srgbClr val="063477"/>
                </a:solidFill>
                <a:latin typeface="Times New Roman Bold"/>
                <a:ea typeface="Times New Roman Bold"/>
                <a:cs typeface="Times New Roman Bold"/>
                <a:sym typeface="Times New Roman Bold"/>
              </a:rPr>
              <a:t>KEY FINANCIAL TERMS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F7C706"/>
                </a:solidFill>
                <a:latin typeface="Alatsi"/>
                <a:ea typeface="Alatsi"/>
                <a:cs typeface="Alatsi"/>
                <a:sym typeface="Alatsi"/>
              </a:rPr>
              <a:t>NexTech Academy 2024</a:t>
            </a:r>
          </a:p>
        </p:txBody>
      </p:sp>
      <p:sp>
        <p:nvSpPr>
          <p:cNvPr name="AutoShape 3" id="3"/>
          <p:cNvSpPr/>
          <p:nvPr/>
        </p:nvSpPr>
        <p:spPr>
          <a:xfrm flipH="true" flipV="true">
            <a:off x="1090490" y="-104525"/>
            <a:ext cx="5403" cy="2997456"/>
          </a:xfrm>
          <a:prstGeom prst="line">
            <a:avLst/>
          </a:prstGeom>
          <a:ln cap="flat" w="114300">
            <a:solidFill>
              <a:srgbClr val="053575"/>
            </a:solidFill>
            <a:prstDash val="solid"/>
            <a:headEnd type="none" len="sm" w="sm"/>
            <a:tailEnd type="none" len="sm" w="sm"/>
          </a:ln>
        </p:spPr>
      </p:sp>
      <p:sp>
        <p:nvSpPr>
          <p:cNvPr name="AutoShape 4" id="4"/>
          <p:cNvSpPr/>
          <p:nvPr/>
        </p:nvSpPr>
        <p:spPr>
          <a:xfrm flipH="true" flipV="true">
            <a:off x="1085850" y="7289441"/>
            <a:ext cx="5403" cy="2997456"/>
          </a:xfrm>
          <a:prstGeom prst="line">
            <a:avLst/>
          </a:prstGeom>
          <a:ln cap="flat" w="114300">
            <a:solidFill>
              <a:srgbClr val="053575"/>
            </a:solidFill>
            <a:prstDash val="solid"/>
            <a:headEnd type="none" len="sm" w="sm"/>
            <a:tailEnd type="none" len="sm" w="sm"/>
          </a:ln>
        </p:spPr>
      </p:sp>
      <p:grpSp>
        <p:nvGrpSpPr>
          <p:cNvPr name="Group 5" id="5"/>
          <p:cNvGrpSpPr/>
          <p:nvPr/>
        </p:nvGrpSpPr>
        <p:grpSpPr>
          <a:xfrm rot="0">
            <a:off x="16477994" y="29221"/>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BCB0E"/>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2 Bold"/>
                  <a:ea typeface="Open Sans 2 Bold"/>
                  <a:cs typeface="Open Sans 2 Bold"/>
                  <a:sym typeface="Open Sans 2 Bold"/>
                </a:rPr>
                <a:t>5</a:t>
              </a:r>
            </a:p>
          </p:txBody>
        </p:sp>
      </p:grpSp>
      <p:pic>
        <p:nvPicPr>
          <p:cNvPr name="Picture 10" id="10"/>
          <p:cNvPicPr>
            <a:picLocks noChangeAspect="true"/>
          </p:cNvPicPr>
          <p:nvPr/>
        </p:nvPicPr>
        <p:blipFill>
          <a:blip r:embed="rId2"/>
          <a:srcRect l="0" t="0" r="0" b="0"/>
          <a:stretch>
            <a:fillRect/>
          </a:stretch>
        </p:blipFill>
        <p:spPr>
          <a:xfrm flipH="false" flipV="false" rot="0">
            <a:off x="16327685" y="9474090"/>
            <a:ext cx="1585019" cy="570607"/>
          </a:xfrm>
          <a:prstGeom prst="rect">
            <a:avLst/>
          </a:prstGeom>
        </p:spPr>
      </p:pic>
      <p:sp>
        <p:nvSpPr>
          <p:cNvPr name="Freeform 11" id="11"/>
          <p:cNvSpPr/>
          <p:nvPr/>
        </p:nvSpPr>
        <p:spPr>
          <a:xfrm flipH="false" flipV="false" rot="0">
            <a:off x="10854430" y="2334958"/>
            <a:ext cx="6953919" cy="1676568"/>
          </a:xfrm>
          <a:custGeom>
            <a:avLst/>
            <a:gdLst/>
            <a:ahLst/>
            <a:cxnLst/>
            <a:rect r="r" b="b" t="t" l="l"/>
            <a:pathLst>
              <a:path h="1676568" w="6953919">
                <a:moveTo>
                  <a:pt x="0" y="0"/>
                </a:moveTo>
                <a:lnTo>
                  <a:pt x="6953919" y="0"/>
                </a:lnTo>
                <a:lnTo>
                  <a:pt x="6953919" y="1676568"/>
                </a:lnTo>
                <a:lnTo>
                  <a:pt x="0" y="1676568"/>
                </a:lnTo>
                <a:lnTo>
                  <a:pt x="0" y="0"/>
                </a:lnTo>
                <a:close/>
              </a:path>
            </a:pathLst>
          </a:custGeom>
          <a:blipFill>
            <a:blip r:embed="rId3"/>
            <a:stretch>
              <a:fillRect l="0" t="0" r="-104932" b="0"/>
            </a:stretch>
          </a:blipFill>
        </p:spPr>
      </p:sp>
      <p:sp>
        <p:nvSpPr>
          <p:cNvPr name="Freeform 12" id="12"/>
          <p:cNvSpPr/>
          <p:nvPr/>
        </p:nvSpPr>
        <p:spPr>
          <a:xfrm flipH="false" flipV="false" rot="0">
            <a:off x="10821298" y="4901863"/>
            <a:ext cx="7020184" cy="4356437"/>
          </a:xfrm>
          <a:custGeom>
            <a:avLst/>
            <a:gdLst/>
            <a:ahLst/>
            <a:cxnLst/>
            <a:rect r="r" b="b" t="t" l="l"/>
            <a:pathLst>
              <a:path h="4356437" w="7020184">
                <a:moveTo>
                  <a:pt x="0" y="0"/>
                </a:moveTo>
                <a:lnTo>
                  <a:pt x="7020183" y="0"/>
                </a:lnTo>
                <a:lnTo>
                  <a:pt x="7020183" y="4356437"/>
                </a:lnTo>
                <a:lnTo>
                  <a:pt x="0" y="4356437"/>
                </a:lnTo>
                <a:lnTo>
                  <a:pt x="0" y="0"/>
                </a:lnTo>
                <a:close/>
              </a:path>
            </a:pathLst>
          </a:custGeom>
          <a:blipFill>
            <a:blip r:embed="rId4"/>
            <a:stretch>
              <a:fillRect l="0" t="0" r="-55367" b="0"/>
            </a:stretch>
          </a:blipFill>
        </p:spPr>
      </p:sp>
      <p:sp>
        <p:nvSpPr>
          <p:cNvPr name="Freeform 13" id="13"/>
          <p:cNvSpPr/>
          <p:nvPr/>
        </p:nvSpPr>
        <p:spPr>
          <a:xfrm flipH="false" flipV="false" rot="0">
            <a:off x="9407397" y="2892931"/>
            <a:ext cx="1413901" cy="572630"/>
          </a:xfrm>
          <a:custGeom>
            <a:avLst/>
            <a:gdLst/>
            <a:ahLst/>
            <a:cxnLst/>
            <a:rect r="r" b="b" t="t" l="l"/>
            <a:pathLst>
              <a:path h="572630" w="1413901">
                <a:moveTo>
                  <a:pt x="0" y="0"/>
                </a:moveTo>
                <a:lnTo>
                  <a:pt x="1413901" y="0"/>
                </a:lnTo>
                <a:lnTo>
                  <a:pt x="1413901" y="572630"/>
                </a:lnTo>
                <a:lnTo>
                  <a:pt x="0" y="572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851021" y="2158660"/>
            <a:ext cx="7912067" cy="2677795"/>
          </a:xfrm>
          <a:prstGeom prst="rect">
            <a:avLst/>
          </a:prstGeom>
        </p:spPr>
        <p:txBody>
          <a:bodyPr anchor="t" rtlCol="false" tIns="0" lIns="0" bIns="0" rIns="0">
            <a:spAutoFit/>
          </a:bodyPr>
          <a:lstStyle/>
          <a:p>
            <a:pPr algn="l">
              <a:lnSpc>
                <a:spcPts val="5179"/>
              </a:lnSpc>
              <a:spcBef>
                <a:spcPct val="0"/>
              </a:spcBef>
            </a:pPr>
            <a:r>
              <a:rPr lang="en-US" sz="3699">
                <a:solidFill>
                  <a:srgbClr val="000000"/>
                </a:solidFill>
                <a:latin typeface="Times New Roman"/>
                <a:ea typeface="Times New Roman"/>
                <a:cs typeface="Times New Roman"/>
                <a:sym typeface="Times New Roman"/>
              </a:rPr>
              <a:t>We first need to create a database to store our stock price data. A database is like a digital filing system where we can organize and manage our data.</a:t>
            </a:r>
          </a:p>
        </p:txBody>
      </p:sp>
      <p:sp>
        <p:nvSpPr>
          <p:cNvPr name="TextBox 15" id="15"/>
          <p:cNvSpPr txBox="true"/>
          <p:nvPr/>
        </p:nvSpPr>
        <p:spPr>
          <a:xfrm rot="0">
            <a:off x="1777959" y="393703"/>
            <a:ext cx="14075119" cy="1050918"/>
          </a:xfrm>
          <a:prstGeom prst="rect">
            <a:avLst/>
          </a:prstGeom>
        </p:spPr>
        <p:txBody>
          <a:bodyPr anchor="t" rtlCol="false" tIns="0" lIns="0" bIns="0" rIns="0">
            <a:spAutoFit/>
          </a:bodyPr>
          <a:lstStyle/>
          <a:p>
            <a:pPr algn="ctr">
              <a:lnSpc>
                <a:spcPts val="7700"/>
              </a:lnSpc>
            </a:pPr>
            <a:r>
              <a:rPr lang="en-US" sz="5500">
                <a:solidFill>
                  <a:srgbClr val="063477"/>
                </a:solidFill>
                <a:latin typeface="Times New Roman Bold"/>
                <a:ea typeface="Times New Roman Bold"/>
                <a:cs typeface="Times New Roman Bold"/>
                <a:sym typeface="Times New Roman Bold"/>
              </a:rPr>
              <a:t>CREATING THE DATABASE AND TABLE</a:t>
            </a:r>
          </a:p>
        </p:txBody>
      </p:sp>
      <p:sp>
        <p:nvSpPr>
          <p:cNvPr name="TextBox 16" id="16"/>
          <p:cNvSpPr txBox="true"/>
          <p:nvPr/>
        </p:nvSpPr>
        <p:spPr>
          <a:xfrm rot="0">
            <a:off x="1924084" y="5550830"/>
            <a:ext cx="7765942" cy="3335020"/>
          </a:xfrm>
          <a:prstGeom prst="rect">
            <a:avLst/>
          </a:prstGeom>
        </p:spPr>
        <p:txBody>
          <a:bodyPr anchor="t" rtlCol="false" tIns="0" lIns="0" bIns="0" rIns="0">
            <a:spAutoFit/>
          </a:bodyPr>
          <a:lstStyle/>
          <a:p>
            <a:pPr algn="l">
              <a:lnSpc>
                <a:spcPts val="5179"/>
              </a:lnSpc>
              <a:spcBef>
                <a:spcPct val="0"/>
              </a:spcBef>
            </a:pPr>
            <a:r>
              <a:rPr lang="en-US" sz="3699">
                <a:solidFill>
                  <a:srgbClr val="000000"/>
                </a:solidFill>
                <a:latin typeface="Times New Roman"/>
                <a:ea typeface="Times New Roman"/>
                <a:cs typeface="Times New Roman"/>
                <a:sym typeface="Times New Roman"/>
              </a:rPr>
              <a:t>Then, we create a table to hold the stock prices. Think of a table as a spreadsheet with rows and columns, where each row represents a day of stock prices.</a:t>
            </a:r>
          </a:p>
        </p:txBody>
      </p:sp>
      <p:sp>
        <p:nvSpPr>
          <p:cNvPr name="Freeform 17" id="17"/>
          <p:cNvSpPr/>
          <p:nvPr/>
        </p:nvSpPr>
        <p:spPr>
          <a:xfrm flipH="false" flipV="false" rot="0">
            <a:off x="9407397" y="6793767"/>
            <a:ext cx="1413901" cy="572630"/>
          </a:xfrm>
          <a:custGeom>
            <a:avLst/>
            <a:gdLst/>
            <a:ahLst/>
            <a:cxnLst/>
            <a:rect r="r" b="b" t="t" l="l"/>
            <a:pathLst>
              <a:path h="572630" w="1413901">
                <a:moveTo>
                  <a:pt x="0" y="0"/>
                </a:moveTo>
                <a:lnTo>
                  <a:pt x="1413901" y="0"/>
                </a:lnTo>
                <a:lnTo>
                  <a:pt x="1413901" y="572629"/>
                </a:lnTo>
                <a:lnTo>
                  <a:pt x="0" y="572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6226008" y="9538981"/>
            <a:ext cx="6331645" cy="505716"/>
          </a:xfrm>
          <a:prstGeom prst="rect">
            <a:avLst/>
          </a:prstGeom>
        </p:spPr>
        <p:txBody>
          <a:bodyPr anchor="t" rtlCol="false" tIns="0" lIns="0" bIns="0" rIns="0">
            <a:spAutoFit/>
          </a:bodyPr>
          <a:lstStyle/>
          <a:p>
            <a:pPr algn="ctr">
              <a:lnSpc>
                <a:spcPts val="4145"/>
              </a:lnSpc>
            </a:pPr>
            <a:r>
              <a:rPr lang="en-US" sz="2961">
                <a:solidFill>
                  <a:srgbClr val="000000"/>
                </a:solidFill>
                <a:latin typeface="Canva Sans"/>
                <a:ea typeface="Canva Sans"/>
                <a:cs typeface="Canva Sans"/>
                <a:sym typeface="Canva Sans"/>
              </a:rPr>
              <a:t>Remember to Refresh the schemas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F7C706"/>
                </a:solidFill>
                <a:latin typeface="Alatsi"/>
                <a:ea typeface="Alatsi"/>
                <a:cs typeface="Alatsi"/>
                <a:sym typeface="Alatsi"/>
              </a:rPr>
              <a:t>NexTech Academy 2024</a:t>
            </a:r>
          </a:p>
        </p:txBody>
      </p:sp>
      <p:sp>
        <p:nvSpPr>
          <p:cNvPr name="AutoShape 3" id="3"/>
          <p:cNvSpPr/>
          <p:nvPr/>
        </p:nvSpPr>
        <p:spPr>
          <a:xfrm flipH="true" flipV="true">
            <a:off x="1090490" y="-104525"/>
            <a:ext cx="5403" cy="2997456"/>
          </a:xfrm>
          <a:prstGeom prst="line">
            <a:avLst/>
          </a:prstGeom>
          <a:ln cap="flat" w="114300">
            <a:solidFill>
              <a:srgbClr val="053575"/>
            </a:solidFill>
            <a:prstDash val="solid"/>
            <a:headEnd type="none" len="sm" w="sm"/>
            <a:tailEnd type="none" len="sm" w="sm"/>
          </a:ln>
        </p:spPr>
      </p:sp>
      <p:sp>
        <p:nvSpPr>
          <p:cNvPr name="AutoShape 4" id="4"/>
          <p:cNvSpPr/>
          <p:nvPr/>
        </p:nvSpPr>
        <p:spPr>
          <a:xfrm flipH="true" flipV="true">
            <a:off x="1085850" y="7289441"/>
            <a:ext cx="5403" cy="2997456"/>
          </a:xfrm>
          <a:prstGeom prst="line">
            <a:avLst/>
          </a:prstGeom>
          <a:ln cap="flat" w="114300">
            <a:solidFill>
              <a:srgbClr val="053575"/>
            </a:solidFill>
            <a:prstDash val="solid"/>
            <a:headEnd type="none" len="sm" w="sm"/>
            <a:tailEnd type="none" len="sm" w="sm"/>
          </a:ln>
        </p:spPr>
      </p:sp>
      <p:grpSp>
        <p:nvGrpSpPr>
          <p:cNvPr name="Group 5" id="5"/>
          <p:cNvGrpSpPr/>
          <p:nvPr/>
        </p:nvGrpSpPr>
        <p:grpSpPr>
          <a:xfrm rot="0">
            <a:off x="16477994" y="29221"/>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BCB0E"/>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2 Bold"/>
                  <a:ea typeface="Open Sans 2 Bold"/>
                  <a:cs typeface="Open Sans 2 Bold"/>
                  <a:sym typeface="Open Sans 2 Bold"/>
                </a:rPr>
                <a:t>8</a:t>
              </a:r>
            </a:p>
          </p:txBody>
        </p:sp>
      </p:grpSp>
      <p:pic>
        <p:nvPicPr>
          <p:cNvPr name="Picture 10" id="10"/>
          <p:cNvPicPr>
            <a:picLocks noChangeAspect="true"/>
          </p:cNvPicPr>
          <p:nvPr/>
        </p:nvPicPr>
        <p:blipFill>
          <a:blip r:embed="rId2"/>
          <a:srcRect l="0" t="0" r="0" b="0"/>
          <a:stretch>
            <a:fillRect/>
          </a:stretch>
        </p:blipFill>
        <p:spPr>
          <a:xfrm flipH="false" flipV="false" rot="0">
            <a:off x="16327685" y="9474090"/>
            <a:ext cx="1585019" cy="570607"/>
          </a:xfrm>
          <a:prstGeom prst="rect">
            <a:avLst/>
          </a:prstGeom>
        </p:spPr>
      </p:pic>
      <p:sp>
        <p:nvSpPr>
          <p:cNvPr name="Freeform 11" id="11"/>
          <p:cNvSpPr/>
          <p:nvPr/>
        </p:nvSpPr>
        <p:spPr>
          <a:xfrm flipH="false" flipV="false" rot="0">
            <a:off x="12913037" y="2415273"/>
            <a:ext cx="4207157" cy="6169281"/>
          </a:xfrm>
          <a:custGeom>
            <a:avLst/>
            <a:gdLst/>
            <a:ahLst/>
            <a:cxnLst/>
            <a:rect r="r" b="b" t="t" l="l"/>
            <a:pathLst>
              <a:path h="6169281" w="4207157">
                <a:moveTo>
                  <a:pt x="0" y="0"/>
                </a:moveTo>
                <a:lnTo>
                  <a:pt x="4207157" y="0"/>
                </a:lnTo>
                <a:lnTo>
                  <a:pt x="4207157" y="6169281"/>
                </a:lnTo>
                <a:lnTo>
                  <a:pt x="0" y="6169281"/>
                </a:lnTo>
                <a:lnTo>
                  <a:pt x="0" y="0"/>
                </a:lnTo>
                <a:close/>
              </a:path>
            </a:pathLst>
          </a:custGeom>
          <a:blipFill>
            <a:blip r:embed="rId3"/>
            <a:stretch>
              <a:fillRect l="0" t="-14811" r="-293204" b="-35947"/>
            </a:stretch>
          </a:blipFill>
        </p:spPr>
      </p:sp>
      <p:sp>
        <p:nvSpPr>
          <p:cNvPr name="Freeform 12" id="12"/>
          <p:cNvSpPr/>
          <p:nvPr/>
        </p:nvSpPr>
        <p:spPr>
          <a:xfrm flipH="false" flipV="false" rot="0">
            <a:off x="10743941" y="4390824"/>
            <a:ext cx="1614897" cy="577326"/>
          </a:xfrm>
          <a:custGeom>
            <a:avLst/>
            <a:gdLst/>
            <a:ahLst/>
            <a:cxnLst/>
            <a:rect r="r" b="b" t="t" l="l"/>
            <a:pathLst>
              <a:path h="577326" w="1614897">
                <a:moveTo>
                  <a:pt x="0" y="0"/>
                </a:moveTo>
                <a:lnTo>
                  <a:pt x="1614897" y="0"/>
                </a:lnTo>
                <a:lnTo>
                  <a:pt x="1614897" y="577326"/>
                </a:lnTo>
                <a:lnTo>
                  <a:pt x="0" y="577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2662352" y="2173296"/>
            <a:ext cx="7527390" cy="6621145"/>
          </a:xfrm>
          <a:prstGeom prst="rect">
            <a:avLst/>
          </a:prstGeom>
        </p:spPr>
        <p:txBody>
          <a:bodyPr anchor="t" rtlCol="false" tIns="0" lIns="0" bIns="0" rIns="0">
            <a:spAutoFit/>
          </a:bodyPr>
          <a:lstStyle/>
          <a:p>
            <a:pPr algn="l">
              <a:lnSpc>
                <a:spcPts val="5179"/>
              </a:lnSpc>
            </a:pPr>
            <a:r>
              <a:rPr lang="en-US" sz="3699">
                <a:solidFill>
                  <a:srgbClr val="000000"/>
                </a:solidFill>
                <a:latin typeface="Times New Roman"/>
                <a:ea typeface="Times New Roman"/>
                <a:cs typeface="Times New Roman"/>
                <a:sym typeface="Times New Roman"/>
              </a:rPr>
              <a:t>Once, our Database and Table are ready, we Proceed to Loading the .csv file with the dataset. </a:t>
            </a:r>
          </a:p>
          <a:p>
            <a:pPr algn="l">
              <a:lnSpc>
                <a:spcPts val="5179"/>
              </a:lnSpc>
              <a:spcBef>
                <a:spcPct val="0"/>
              </a:spcBef>
            </a:pPr>
            <a:r>
              <a:rPr lang="en-US" sz="3699">
                <a:solidFill>
                  <a:srgbClr val="000000"/>
                </a:solidFill>
                <a:latin typeface="Times New Roman"/>
                <a:ea typeface="Times New Roman"/>
                <a:cs typeface="Times New Roman"/>
                <a:sym typeface="Times New Roman"/>
              </a:rPr>
              <a:t>Right click on the safaricom_stock_prices table we just created, then select Table Data Import Wizard, Select File to import by browsing to the file location, Import the data and match the column headers.</a:t>
            </a:r>
          </a:p>
        </p:txBody>
      </p:sp>
      <p:sp>
        <p:nvSpPr>
          <p:cNvPr name="TextBox 14" id="14"/>
          <p:cNvSpPr txBox="true"/>
          <p:nvPr/>
        </p:nvSpPr>
        <p:spPr>
          <a:xfrm rot="0">
            <a:off x="6963544" y="393703"/>
            <a:ext cx="5395295" cy="1050918"/>
          </a:xfrm>
          <a:prstGeom prst="rect">
            <a:avLst/>
          </a:prstGeom>
        </p:spPr>
        <p:txBody>
          <a:bodyPr anchor="t" rtlCol="false" tIns="0" lIns="0" bIns="0" rIns="0">
            <a:spAutoFit/>
          </a:bodyPr>
          <a:lstStyle/>
          <a:p>
            <a:pPr algn="ctr">
              <a:lnSpc>
                <a:spcPts val="7700"/>
              </a:lnSpc>
            </a:pPr>
            <a:r>
              <a:rPr lang="en-US" sz="5500">
                <a:solidFill>
                  <a:srgbClr val="063477"/>
                </a:solidFill>
                <a:latin typeface="Times New Roman Bold"/>
                <a:ea typeface="Times New Roman Bold"/>
                <a:cs typeface="Times New Roman Bold"/>
                <a:sym typeface="Times New Roman Bold"/>
              </a:rPr>
              <a:t>LOAD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DAGKiX3wxac</dc:identifier>
  <dcterms:modified xsi:type="dcterms:W3CDTF">2011-08-01T06:04:30Z</dcterms:modified>
  <cp:revision>1</cp:revision>
  <dc:title>Beige Pastel Minimalist Thesis Defense Presentation</dc:title>
</cp:coreProperties>
</file>